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tags/tag63.xml" ContentType="application/vnd.openxmlformats-officedocument.presentationml.tags+xml"/>
  <Override PartName="/ppt/notesSlides/notesSlide63.xml" ContentType="application/vnd.openxmlformats-officedocument.presentationml.notesSlide+xml"/>
  <Override PartName="/ppt/tags/tag64.xml" ContentType="application/vnd.openxmlformats-officedocument.presentationml.tags+xml"/>
  <Override PartName="/ppt/notesSlides/notesSlide64.xml" ContentType="application/vnd.openxmlformats-officedocument.presentationml.notesSlide+xml"/>
  <Override PartName="/ppt/tags/tag65.xml" ContentType="application/vnd.openxmlformats-officedocument.presentationml.tags+xml"/>
  <Override PartName="/ppt/notesSlides/notesSlide65.xml" ContentType="application/vnd.openxmlformats-officedocument.presentationml.notesSlide+xml"/>
  <Override PartName="/ppt/tags/tag66.xml" ContentType="application/vnd.openxmlformats-officedocument.presentationml.tags+xml"/>
  <Override PartName="/ppt/notesSlides/notesSlide66.xml" ContentType="application/vnd.openxmlformats-officedocument.presentationml.notesSlide+xml"/>
  <Override PartName="/ppt/tags/tag67.xml" ContentType="application/vnd.openxmlformats-officedocument.presentationml.tags+xml"/>
  <Override PartName="/ppt/notesSlides/notesSlide67.xml" ContentType="application/vnd.openxmlformats-officedocument.presentationml.notesSlide+xml"/>
  <Override PartName="/ppt/tags/tag68.xml" ContentType="application/vnd.openxmlformats-officedocument.presentationml.tags+xml"/>
  <Override PartName="/ppt/notesSlides/notesSlide68.xml" ContentType="application/vnd.openxmlformats-officedocument.presentationml.notesSlide+xml"/>
  <Override PartName="/ppt/tags/tag69.xml" ContentType="application/vnd.openxmlformats-officedocument.presentationml.tags+xml"/>
  <Override PartName="/ppt/notesSlides/notesSlide69.xml" ContentType="application/vnd.openxmlformats-officedocument.presentationml.notesSlide+xml"/>
  <Override PartName="/ppt/tags/tag70.xml" ContentType="application/vnd.openxmlformats-officedocument.presentationml.tags+xml"/>
  <Override PartName="/ppt/notesSlides/notesSlide70.xml" ContentType="application/vnd.openxmlformats-officedocument.presentationml.notesSlide+xml"/>
  <Override PartName="/ppt/tags/tag71.xml" ContentType="application/vnd.openxmlformats-officedocument.presentationml.tags+xml"/>
  <Override PartName="/ppt/notesSlides/notesSlide71.xml" ContentType="application/vnd.openxmlformats-officedocument.presentationml.notesSlide+xml"/>
  <Override PartName="/ppt/tags/tag72.xml" ContentType="application/vnd.openxmlformats-officedocument.presentationml.tags+xml"/>
  <Override PartName="/ppt/notesSlides/notesSlide72.xml" ContentType="application/vnd.openxmlformats-officedocument.presentationml.notesSlide+xml"/>
  <Override PartName="/ppt/tags/tag73.xml" ContentType="application/vnd.openxmlformats-officedocument.presentationml.tags+xml"/>
  <Override PartName="/ppt/notesSlides/notesSlide73.xml" ContentType="application/vnd.openxmlformats-officedocument.presentationml.notesSlide+xml"/>
  <Override PartName="/ppt/tags/tag74.xml" ContentType="application/vnd.openxmlformats-officedocument.presentationml.tags+xml"/>
  <Override PartName="/ppt/notesSlides/notesSlide74.xml" ContentType="application/vnd.openxmlformats-officedocument.presentationml.notesSlide+xml"/>
  <Override PartName="/ppt/tags/tag75.xml" ContentType="application/vnd.openxmlformats-officedocument.presentationml.tags+xml"/>
  <Override PartName="/ppt/notesSlides/notesSlide75.xml" ContentType="application/vnd.openxmlformats-officedocument.presentationml.notesSlide+xml"/>
  <Override PartName="/ppt/tags/tag76.xml" ContentType="application/vnd.openxmlformats-officedocument.presentationml.tags+xml"/>
  <Override PartName="/ppt/notesSlides/notesSlide76.xml" ContentType="application/vnd.openxmlformats-officedocument.presentationml.notesSlide+xml"/>
  <Override PartName="/ppt/tags/tag77.xml" ContentType="application/vnd.openxmlformats-officedocument.presentationml.tags+xml"/>
  <Override PartName="/ppt/notesSlides/notesSlide77.xml" ContentType="application/vnd.openxmlformats-officedocument.presentationml.notesSlide+xml"/>
  <Override PartName="/ppt/tags/tag78.xml" ContentType="application/vnd.openxmlformats-officedocument.presentationml.tags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78" r:id="rId4"/>
    <p:sldId id="277" r:id="rId5"/>
    <p:sldId id="261" r:id="rId6"/>
    <p:sldId id="281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8" r:id="rId20"/>
    <p:sldId id="299" r:id="rId21"/>
    <p:sldId id="265" r:id="rId22"/>
    <p:sldId id="301" r:id="rId23"/>
    <p:sldId id="302" r:id="rId24"/>
    <p:sldId id="303" r:id="rId25"/>
    <p:sldId id="359" r:id="rId26"/>
    <p:sldId id="305" r:id="rId27"/>
    <p:sldId id="360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43" r:id="rId61"/>
    <p:sldId id="339" r:id="rId62"/>
    <p:sldId id="340" r:id="rId63"/>
    <p:sldId id="341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264" r:id="rId7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3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2F33"/>
    <a:srgbClr val="39A6DE"/>
    <a:srgbClr val="1F84B7"/>
    <a:srgbClr val="000000"/>
    <a:srgbClr val="02AE96"/>
    <a:srgbClr val="FDAF17"/>
    <a:srgbClr val="7AC044"/>
    <a:srgbClr val="7F7F7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6016" autoAdjust="0"/>
  </p:normalViewPr>
  <p:slideViewPr>
    <p:cSldViewPr>
      <p:cViewPr varScale="1">
        <p:scale>
          <a:sx n="129" d="100"/>
          <a:sy n="129" d="100"/>
        </p:scale>
        <p:origin x="1176" y="120"/>
      </p:cViewPr>
      <p:guideLst>
        <p:guide orient="horz" pos="1763"/>
        <p:guide pos="29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2F80-7492-4AB4-871A-5C5B8EDD07C8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40AD5-F72B-4C18-A71C-1B8C6EE629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j/&#12290;&#22312;&#26412;&#20070;&#65292;&#36873;&#25321;5.1.46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欢迎参与数据导入与预处理应用这门课程的学习。今天我们学习的是第二章：</a:t>
            </a:r>
            <a:r>
              <a:rPr lang="en-US" altLang="zh-CN" dirty="0"/>
              <a:t>Kettle</a:t>
            </a:r>
            <a:r>
              <a:rPr lang="zh-CN" altLang="en-US" dirty="0"/>
              <a:t>工具的初步使用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dirty="0">
                <a:cs typeface="方正书宋简体" charset="0"/>
              </a:rPr>
              <a:t>点击“高级系统设置”。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dirty="0">
                <a:cs typeface="方正书宋简体" charset="0"/>
              </a:rPr>
              <a:t>点击“环境变量(N)…”。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dirty="0">
                <a:cs typeface="方正书宋简体" charset="0"/>
              </a:rPr>
              <a:t>点击“系统变量(S)”栏目下的“新建(W)…”。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以新建的方式配置JAVA_HOME环境变量。在“变量名(N):”填入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JAVA_HOME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，在“变量值(V):”填入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C:\Program Files\Java\jdk-10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。填写完毕后，点击“确定”完成新建环境变量JAVA_HOME的配置。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9080"/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环境变量的配置操作完成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环境变量的配置。</a:t>
            </a:r>
            <a:r>
              <a:rPr lang="en-US" altLang="zh-CN" kern="10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环境变量的值为</a:t>
            </a:r>
            <a:r>
              <a:rPr lang="en-US" altLang="zh-CN" kern="10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.;%JAVA_HOME%\lib\dt.jar;%JAVA_HOME%\lib\tools.jar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，填写完毕后，点击“确定”，完成新建环境变量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的配置。</a:t>
            </a:r>
            <a:endParaRPr lang="zh-CN" altLang="en-US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在“系统变量(S)”栏目中，点击Path环境变量，接着点击“编辑(I)…”按钮，以追加的方式开始配置Path环境变量。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在“编辑环境变量”弹框中，点击“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新建（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”按钮。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2590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光标位置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，增添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.;%JAVA_HOME%\bin;%JAVA_HOME%\jre\bin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，点击“确定”完成Path的配置。配置完毕后，点击所有弹框的“确定”按钮，关闭所有弹框，返回到桌面。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zh-CN" altLang="en-US" dirty="0"/>
              <a:t>到此，</a:t>
            </a:r>
            <a:r>
              <a:rPr lang="en-US" altLang="zh-CN" dirty="0"/>
              <a:t>Java</a:t>
            </a:r>
            <a:r>
              <a:rPr lang="zh-CN" altLang="en-US" dirty="0"/>
              <a:t>环境变量就配置完成，接下来，我们来验证下，</a:t>
            </a:r>
            <a:r>
              <a:rPr lang="en-US" altLang="zh-CN" dirty="0"/>
              <a:t>Java</a:t>
            </a:r>
            <a:r>
              <a:rPr lang="zh-CN" altLang="en-US" dirty="0"/>
              <a:t>环境配置的正确性。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在命令窗口中输入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 –version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命令，有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输出提示，则Java的环境变量配置正确。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也就安装完成。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9080">
              <a:lnSpc>
                <a:spcPct val="150000"/>
              </a:lnSpc>
            </a:pP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作为一个独立的压缩包发布，可以从</a:t>
            </a:r>
            <a:r>
              <a:rPr lang="en-US" altLang="zh-CN" u="sng" kern="1000" spc="1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https://sourceforge.net/projects/pentaho/files/ 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选择最新的版本下载安装。下载完毕后，解压下载的文件，点击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spoon.bat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即可使用。</a:t>
            </a:r>
            <a:endParaRPr lang="en-US" altLang="zh-CN" kern="1000" spc="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59080">
              <a:lnSpc>
                <a:spcPct val="150000"/>
              </a:lnSpc>
            </a:pP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为了方便使用，可以为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spoon.bat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 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桌面快捷方式。创建快捷方式后，右键单击新创建的快捷文件，在弹出菜单中选择属性。打开的属性对话框里显示了快捷方式标签。在这个标签下“更改图标”按钮可以为这个快捷方式选中一个容易识别的图标</a:t>
            </a:r>
            <a:r>
              <a:rPr lang="zh-CN" altLang="en-US" kern="1000" spc="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一般选择 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目录下的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spoon.ico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zh-CN" altLang="en-US" kern="1000" dirty="0">
              <a:effectLst/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本课程主要讲了以下</a:t>
            </a:r>
            <a:r>
              <a:rPr lang="en-US" altLang="zh-CN" dirty="0"/>
              <a:t>2</a:t>
            </a:r>
            <a:r>
              <a:rPr lang="zh-CN" altLang="en-US" dirty="0"/>
              <a:t>个章节：</a:t>
            </a:r>
            <a:r>
              <a:rPr lang="en-US" altLang="zh-CN" dirty="0"/>
              <a:t>Kettle</a:t>
            </a:r>
            <a:r>
              <a:rPr lang="zh-CN" altLang="en-US" dirty="0"/>
              <a:t>的安装和</a:t>
            </a:r>
            <a:r>
              <a:rPr lang="en-US" altLang="zh-CN" dirty="0"/>
              <a:t>Kettle</a:t>
            </a:r>
            <a:r>
              <a:rPr lang="zh-CN" altLang="en-US" dirty="0"/>
              <a:t>使用简介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点击“更改图标” ，为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spoon.bat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选中一个容易识别的图标。</a:t>
            </a:r>
            <a:endParaRPr lang="en-US" altLang="zh-CN" kern="1000" spc="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通过以上这些操作，我们完成了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的安装，以及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的下载和安装。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上一章节，我们学习了什么是</a:t>
            </a:r>
            <a:r>
              <a:rPr lang="en-US" altLang="zh-CN" dirty="0"/>
              <a:t>Kettle</a:t>
            </a:r>
            <a:r>
              <a:rPr lang="zh-CN" altLang="en-US" dirty="0"/>
              <a:t>，并安装了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Kettle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下面我们来学习第</a:t>
            </a:r>
            <a:r>
              <a:rPr lang="en-US" altLang="zh-CN" dirty="0"/>
              <a:t>2</a:t>
            </a:r>
            <a:r>
              <a:rPr lang="zh-CN" altLang="en-US" dirty="0"/>
              <a:t>个章节内容：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的使用简介。</a:t>
            </a:r>
            <a:endParaRPr lang="en-US" altLang="zh-CN" sz="12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这一章节主要介绍转换的基本概念，然后通过一个案例使大家对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有一个初步的了解。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解决方案中最主要的部分，它负责处理抽取、转换、加载各阶段对数据行的各种操作。转换包括一个或多个步骤，如读取文件、过滤输出行、数据清洗或将数据加载到数据库。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转换里的步骤通过跳来连接，跳定义了一个单向通道，允许数据从一个步骤向另一个步骤流动。在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里，数据的单位是行，数据流就是数据行从一个步骤到另一个步骤的移动。数据流的另一个同义词就是记录流。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转换例子，该转换从数据库中读取数据并写入到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表格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。图中的“表输入”、“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Excel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输出”就是步骤，中间的单向连线就是跳。跳连接了两个步骤并且单向传输数据。黄色的文本框就是注释。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步骤是转换里的基本组成部分。它是一个图形化的组件，可以通过配置步骤的参数，使得它完成相应的功能。例子显示了两个步骤，分别为“表输入”和“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输出”。配置“表输入”步骤的参数，可以使得这个步骤从指定的数据库中读取指定关系表的数据；配置“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 步骤的参数，可以使得这个步骤向指定的路径创建一个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表格，并写入数据。当这两个步骤用跳（箭头连接线）连接起来的时候，“表输入”步骤读取的数据，通过跳，传输给了“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输出”步骤。最终，“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输出”步骤把“表输入”所读取的数据，写入到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表格中。这个跳，对“表输入”而言，是个输出跳；对“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输出”而言，是个输入跳。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一个步骤有如下几个关键的特性：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步骤需要有一个唯一性的名字。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每个步骤都会读、写数据行（唯一例外是“生成记录”步骤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该步骤只写数据）。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步骤之间通过跳进行数据行的单向传输。一个跳，相对于输出数据的步骤而言，为输出跳；相对于输入数据的步骤而言，为输入跳。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大多数的步骤都可以有多个输出跳。一个步骤的数据发送可以被设置为轮流发送和复制发送。轮流发送是将数据行依次发给每一个输出跳，复制发送是将全部数据行发送给所有输出跳。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在运行转换时，一个线程运行一个步骤，所有步骤的线程几乎同时运行。数据行通过跳，依照跳的箭头图形所示，从一个步骤连续的传输到另外一个步骤。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indent="254000" algn="just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除了具备有上面这些共性功能，每个步骤都有明显的功能区别，这可以通过步骤类型体现。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例如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“表输人”步骤就是向关系型数据库的表发出一个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查询，并将得到的数据行写到它的输出跳；另一方面，“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输出”步骤从它的输入跳读取数据行，并将数据行写到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文件。</a:t>
            </a:r>
            <a:endParaRPr lang="zh-CN" altLang="en-US" kern="1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的跳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就是步骤之间带箭头的连线，跳定义了步骤之间进行数据传输的单向通道。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从程序执行的角度看，跳实际上是两个步骤线程之间进行数据行传输的缓存。这个缓存被称为行集，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行集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的大小可以在转换的设置里定义。当行集满了，向行集写数据的步骤将停止写入，直到行集里又有了空间。当行集空了，从行集读取数据的步骤停止读取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直到行集里又有可读的数据行。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03200" algn="just">
              <a:spcAft>
                <a:spcPts val="0"/>
              </a:spcAft>
            </a:pP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注意：因为在转换里每个步骤都依赖前一个步骤获取字段值，所以当创建新跳的时候</a:t>
            </a:r>
            <a:r>
              <a:rPr lang="en-US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跳的方向是单向的，不能是双向循环的。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的转换，从程序执行的角度看，不可能定义一个执行的顺序，也不可能确定一个起点步骤和终点步骤。因为所有步骤都以并发方式执行：当转换启动后，所有步骤都同时启动。每个步骤从它的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输入跳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中读取数据，并把处理过的数据写到输出跳，直到输入跳里不再有数据，就中止步骤的运行。当所有的步骤都中止了，整个转换就中止了。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另一方面，从功能的角度来看，转换有明确的起点步骤和终点步骤。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例子中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显示的转换起点就是“表输入”步骤（因为这个步骤生成数据行）。终点就是“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 步骤（因为这个步骤将数据写到文件，而且后面不再有其他节点）。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综上所述，我们可以看到：一方面，数据沿着转换里的步骤移动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而形成一条从头到尾的数据通路。而另一方面，转换里的步骤几乎是同时启动的，所以不可能判断出哪个步骤是第一个启动的步骤。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如果想要一个任务沿着指定的顺序执行，那么就要使用后续章节讲到的“作业”了。</a:t>
            </a:r>
            <a:endParaRPr lang="zh-CN" altLang="en-US" kern="1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数据以数据行的形式沿着步骤移动。一个数据行是零到多个字段的集合，字段包括下面几种数据类型。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String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：字符类型数据。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Number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：双精度浮点数。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Integer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：带符号长整型（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位）。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 err="1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BigNumber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：任意精度数值。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Date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：带毫秒精度的日期时间值。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  <a:cs typeface="微软雅黑" panose="020B0503020204020204" pitchFamily="34" charset="-122"/>
              </a:rPr>
              <a:t>Boolean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：取值为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true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false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的布尔值。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"/>
            </a:pPr>
            <a:r>
              <a:rPr lang="en-US" altLang="zh-CN" kern="1000" dirty="0">
                <a:latin typeface="微软雅黑" panose="020B0503020204020204" pitchFamily="34" charset="-122"/>
                <a:ea typeface="+mn-ea"/>
              </a:rPr>
              <a:t>Binary</a:t>
            </a:r>
            <a:r>
              <a:rPr lang="zh-CN" altLang="zh-CN" kern="1000" dirty="0">
                <a:latin typeface="微软雅黑" panose="020B0503020204020204" pitchFamily="34" charset="-122"/>
                <a:ea typeface="+mn-ea"/>
              </a:rPr>
              <a:t>：</a:t>
            </a:r>
            <a:r>
              <a:rPr lang="zh-CN" altLang="zh-CN" kern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二进制字段可以包括图形、声音、视频及其他类型的二进制数据。</a:t>
            </a:r>
            <a:endParaRPr lang="zh-CN" altLang="en-US" kern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每个步骤在输出数据行时都有对字段的描述，这种描述就是数据行的元数据，通常包括下面的一些信息。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名称：行里的字段名应该是唯一的。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数据类型：字段的数据类型。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长度：字符串的长度或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kern="1000" dirty="0" err="1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Bignumber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类型的长度。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掩码：数据显示的格式（转换掩码）。如果要把数值型（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Number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Integer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kern="1000" dirty="0" err="1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Bignumber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）或日期类型转换成字符串类型就需要用到掩码。例如在图形界面中预览数值型、日期型数据，或者把这些数据保存成文本或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格式就需要用到这种转换。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小数点：十进制数据的小数点格式。不同文化背景下小数点符号是不同的，一般是点（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）或逗号（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en-US" altLang="zh-CN" kern="1000" dirty="0">
              <a:latin typeface="宋体" panose="02010600030101010101" pitchFamily="2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分组符号：数值类型数据的分组符号，不同文化背景下数字里的分组符号也是不同的，一般是逗号（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）或点（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.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）或单引号（‘）。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注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: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分组符号是数字里分割符号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便于阅读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如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123,456,789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。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"/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初始步骤：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Kettle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在元数据里还记录了字段是由哪个步骤创建的。可以让你快速定位字段是由转换里的哪个步骤最后一次修改或创建。</a:t>
            </a:r>
            <a:endParaRPr lang="zh-CN" altLang="zh-CN" sz="180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b="0" dirty="0">
                <a:cs typeface="方正书宋简体" charset="0"/>
              </a:rPr>
              <a:t>本章首先介绍Kettle工具的安装及基本概念，然后通过一个案例实操介绍Kettle工具的使用。</a:t>
            </a:r>
          </a:p>
          <a:p>
            <a:pPr indent="254000"/>
            <a:r>
              <a:rPr lang="zh-CN" altLang="zh-CN" b="0" dirty="0">
                <a:cs typeface="方正书宋简体" charset="0"/>
              </a:rPr>
              <a:t>本章重要的内容如下：</a:t>
            </a:r>
            <a:r>
              <a:rPr lang="en-US" altLang="zh-CN" b="0" dirty="0">
                <a:cs typeface="方正书宋简体" charset="0"/>
              </a:rPr>
              <a:t>Kettle</a:t>
            </a:r>
            <a:r>
              <a:rPr lang="zh-CN" altLang="en-US" b="0" dirty="0">
                <a:cs typeface="方正书宋简体" charset="0"/>
              </a:rPr>
              <a:t>的安装，转换的基本概念，可视化编程及调试，定时启动转换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zh-CN" dirty="0"/>
              <a:t>当设计转换时有几个数据类型的规则需要注意：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zh-CN" altLang="zh-CN" dirty="0"/>
              <a:t>行级里的所有行都应该有同样的数据结构。也就是说：当从多个步骤向一个步骤里写数据时，多个步骤输出的数据行应该有相同的结构，即字段相同、字段数据类型相同、字段顺序相同。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数据类型：字段的数据类型。</a:t>
            </a:r>
            <a:endParaRPr lang="en-US" altLang="zh-CN" kern="1000" dirty="0">
              <a:latin typeface="宋体" panose="02010600030101010101" pitchFamily="2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"/>
            </a:pPr>
            <a:r>
              <a:rPr lang="zh-CN" altLang="zh-CN" dirty="0"/>
              <a:t>字段元数据不会在转换中发生变化。也就是说：字符串不会自动截去长度以适应指定的长度，浮点数也不会自动取整以适应指定的精度。这些功能必须通过一些指定的步骤来完成。</a:t>
            </a:r>
          </a:p>
          <a:p>
            <a:pPr marL="342900" indent="-342900" algn="just">
              <a:buFont typeface="Wingdings" panose="05000000000000000000" pitchFamily="2" charset="2"/>
              <a:buChar char=""/>
            </a:pPr>
            <a:r>
              <a:rPr lang="zh-CN" altLang="zh-CN" dirty="0"/>
              <a:t>默认情况下，空字符串（““）被认为与</a:t>
            </a:r>
            <a:r>
              <a:rPr lang="en-US" altLang="zh-CN" dirty="0"/>
              <a:t>NUL</a:t>
            </a:r>
            <a:r>
              <a:rPr lang="zh-CN" altLang="zh-CN" dirty="0"/>
              <a:t>相等。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转换的基本概念介绍完了，接下来我们通过一个案例，使大家对</a:t>
            </a:r>
            <a:r>
              <a:rPr lang="en-US" altLang="zh-CN" dirty="0"/>
              <a:t>Kettle</a:t>
            </a:r>
            <a:r>
              <a:rPr lang="zh-CN" altLang="en-US" dirty="0"/>
              <a:t>有进一步的了解。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100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使用图形化的方式定义复杂的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ETL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程序和工作流，所以被归类为可视化编程语言。利用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，可以快速构建复杂的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ETL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作业和降低维护工作量。由于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通过组件的配置，隐藏了很多技术细节，使得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领域更贴近商务领域。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本案例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要从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数据库中读取表格内容输出到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表格，还需要一个额外的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包支持。该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包的下载地址为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hlinkClick r:id="rId3"/>
              </a:rPr>
              <a:t>https://dev.mysql.com/downloads/connector/j/。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在本书，选择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5.1.46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版本下载，下载的链接地址为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https://dev.mysql.com/downloads/file/?id=476198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。下载完毕后，解压压缩包，将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mysql-connector-java-5.1.46-bin.jar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文件存放到</a:t>
            </a:r>
            <a:r>
              <a:rPr lang="en-US" altLang="zh-CN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\data-integration\lib\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路径下。然后，关闭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后再次打开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，使得该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包生效。该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包生效后，可在“表输入”步骤中配置</a:t>
            </a:r>
            <a:r>
              <a:rPr lang="en-US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数据库客户端连接到服务端的参数，连接到相关的数据库，获取相关的表格数据输出到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表格中。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在此案例中，由于需要从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数据库获取表格数据。所以，需要读者预先安装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服务端与客户端，通过客户端创建数据库与表，并输入数据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Spoon.bat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将启动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，进入可视化编程界面。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kern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Spoon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界面的快捷工具栏上点击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加号按钮，在下拉菜单中选择“转换”，这样就创建了一个转换文件。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注：“作业”包括一个或多个作业项，作业项由转换构成。</a:t>
            </a:r>
            <a:endParaRPr lang="zh-CN" altLang="zh-CN" sz="1600" kern="1000" dirty="0">
              <a:effectLst/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点击保存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图标，重命名该转换文件，保存在某个指定的路径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窗口中空白的地方称为空画布。可以在这个空画布上进行可视化编程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“核心对象”标签位于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的左上角，在“主对象树”标签卡的右边。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在“核心对象”的标签卡项中，以文件夹的方式存放了各种类型的步骤，点击某个文件夹即可展开该文件夹里面所有的步骤。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工程师可以根据设计的需求，选择合适的步骤，按住鼠标左键，拖拽选定的步骤到画布中使用。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也可在左上角的步骤搜索框中，输入步骤的大体名称，进行模糊查找。查找的结果中，将显示符合查找条件的步骤位于哪个文件夹下。这样，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工程师可以选择合适的步骤，按住鼠标左键，拖拽选定的步骤到画布中使用。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注：也可以鼠标双击核心对象中的步骤，双击后，该步骤出现在右边的画布中，并自动连接上一个步骤。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截下来，我们开始创建案例中的步骤。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在“核心对象”标签中，点击“输入”文件夹展开输入类型的所有步骤。按住鼠标左键拖拽“表输入”步骤到画布中。这样，在画布中就创建了一个新步骤。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在“核心对象”标签中，点击“输出”文件夹展开输出类型的所有步骤。点击“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输出”步骤，按住鼠标左键拖拽到画布中。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下面我们来学习第</a:t>
            </a:r>
            <a:r>
              <a:rPr lang="en-US" altLang="zh-CN" dirty="0"/>
              <a:t>1</a:t>
            </a:r>
            <a:r>
              <a:rPr lang="zh-CN" altLang="en-US" dirty="0"/>
              <a:t>个章节内容：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的安装。这一章节包括两部分内容：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的安装，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的下载安装与</a:t>
            </a:r>
            <a:r>
              <a: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spoon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转换中的步骤创建完成了，接下来我们创建连接两个步骤间的跳。</a:t>
            </a:r>
            <a:endParaRPr lang="en-US" altLang="zh-CN" kern="100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转换里的步骤通过跳定义一个单向通道来连接。点击“表输入”步骤，按住鼠标左键，将箭头一直拖到“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输出”，待箭头变成绿色时，松开鼠标左键，即可建立两个步骤之间的跳。</a:t>
            </a:r>
            <a:endParaRPr lang="en-US" altLang="zh-CN" sz="1200" kern="1000" dirty="0"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注：右键点击跳的箭头符号，在菜单栏上选择相关的操作设置该跳的一些属性，包括“使节点连接时效”，“删除节点连接”等。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我们具体对“表输入”步骤进行配置。</a:t>
            </a:r>
            <a:endParaRPr lang="en-US" altLang="zh-CN" dirty="0"/>
          </a:p>
          <a:p>
            <a:r>
              <a:rPr lang="zh-CN" altLang="en-US" dirty="0"/>
              <a:t>我们首先需要创建一个数据库连接。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双击“表输入”步骤进行配置，在弹出的配置对话框中，点击“新建”按钮配置数据库的连接信息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首先，给连接名称任意起个名字，在这里命名为“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sql_testlink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zh-CN" sz="140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连接类型”选择</a:t>
            </a:r>
            <a:r>
              <a:rPr lang="en-US" altLang="zh-CN" sz="140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en-US" altLang="zh-CN" kern="100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，因为我们需要连接到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“主机名称”为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服务端的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，如果是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服务端都安装在同一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中，则配置为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localhost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“数据库名称”为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服务端的数据库，需要在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客户端上提前创建好。这里配置为“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sql_test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“端口号”，配置为默认的端口。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登录的用户密码。点击“测试”按钮，如果参数正确，将弹出提示正确连接到数据库的弹框。至此，数据库的连接配置已完成。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然后点击“数据库连接测试”弹框的“确定”按钮，关闭此弹框。点击“数据库连接”弹框的“确定”按钮，关闭“数据库连接”弹框。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界面回退到“表输入”弹框的配置界面，“表输入”弹框的“数据库连接”下拉栏目中，显示刚刚配置的连接名称“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sql_testlink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。如果需要对连接进行修改，可以点击“编辑”进行修改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在“表输入”弹框中，点击“获取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语句”按钮，将弹出“数据库浏览器”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kern="1000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依次展开“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sql_testlink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”和“表”，然后鼠标双击该数据库中的“学生”表，在弹出的对话框中，选择“是”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界面回退到“表输入”弹框。在此弹框的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文本框中，显示从数据表中抽取数据的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验证“表输入”步骤，配置是否正确，可以点击“预览”按钮，在弹出的“输入预览记录数量”中输入你想预览的数量，点击“确定”，如果可以显示出“学生”表中的数据，则配置正确，否则配置错误。如果正确的话，此时，就加成了“表输入”步骤的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接下来，我们具体对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Excel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</a:t>
            </a:r>
            <a:r>
              <a:rPr lang="zh-CN" altLang="en-US" dirty="0"/>
              <a:t>”步骤进行配置。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点击“浏览”按钮，配置输出的文件路径、文件名。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点击“扩展名”的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下拉选项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，选择输出的文件类型，一般配置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2007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以上的表格输出。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输出”步骤的配置对话框中，点击选定“内容”进行配置。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点击“获取字段”按钮，获取上个步骤输出的数据字段。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获取后，在“字段”的表格中，显示了已获取的字段。这些字段将在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C:\Users\45812\Desktop\etl\ktr\outfile.xlsx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文件中输出。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第一个转换案例，到现在就配置完成了，接下来，我们来运行这个转换。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“运行”按钮，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开始运行程序，在弹出的对话框中，选择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“启动”按钮，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运行该程序。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Kettle</a:t>
            </a:r>
            <a:r>
              <a:rPr lang="zh-CN" altLang="en-US" dirty="0"/>
              <a:t>呢？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是一款国外开源的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编写，可以在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通过提供一个图形化的用户环境来描述你想做什么，而不是你想怎么做。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执行完毕后，输出的文件保存在“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输出”步骤设置的路径下。该转换的输出路径及文件为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C:\Users\45\Desktop\etl\ktr\outfile.xlsx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而言，执行的一系列结果在右下方的“执行结果”状态栏中显示。也就是说，“执行结果”状态栏是对转换、作业执行过程的监控。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“日志”标签展示了该转换的时间执行过程。如果程序运行出错，将在这里显示具体的出错信息，设计者可根据错误信息调试程序。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“步骤度量”标签卡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Metrics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”标签卡，都展示了该转换执行过程中每一个步骤所耗费的时间。设计者可根据这些信息对所设计的转换进行优化，提升转换执行的效率。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此外，“步骤度量”还展示了数据在每一个步骤的输入输出流程，设计者可根据这些信息核实数据的流程是否符合预定的设计流程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状态栏显示了一系列调试运行程序的按钮。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运行程序。可通过下拉的三角符号选择运行的选项。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暂停正在运行的程序。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终止正在运行的程序。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按上一次的执行选项重新执行此程序。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调试程序。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设定调试的条件后，点击“配置”按钮进入调试模式。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在进行可视化编程的过程，每在画布上增添一个步骤，一个跳等，都会在主对象树中记录并呈现出来。设计者在检查程序设计时，可以在主对象树中，双击相关的对象进行编辑修改，实现对程序的调试。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100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的参数配置分为环境变量配置和命名参数两类。环境变量具有全局性质，配置后的环境变量对所有转换、作业都可用、有效；命名参数具有局部性质，仅对当前转换、作业有效。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首先，我们先来配置下环境变量参数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Kettle</a:t>
            </a:r>
            <a:r>
              <a:rPr lang="zh-CN" altLang="en-US" dirty="0"/>
              <a:t>的 特点包括：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开源：免费开源的</a:t>
            </a:r>
            <a:r>
              <a:rPr lang="en-US" altLang="zh-CN" dirty="0"/>
              <a:t>ETL</a:t>
            </a:r>
            <a:r>
              <a:rPr lang="zh-CN" altLang="en-US" dirty="0"/>
              <a:t>工具，有良好的社区支持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可视化：代替了完成数据转换任务的手工编码，降低了开发难度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丰富的工具类：包含数据的剖析、清洗、校验、抽取、转换和加载等各类常见的</a:t>
            </a:r>
            <a:r>
              <a:rPr lang="en-US" altLang="zh-CN" dirty="0"/>
              <a:t>ETL</a:t>
            </a:r>
            <a:r>
              <a:rPr lang="zh-CN" altLang="en-US" dirty="0"/>
              <a:t>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4.</a:t>
            </a:r>
            <a:r>
              <a:rPr lang="zh-CN" altLang="en-US" dirty="0"/>
              <a:t>支持各类数据源：</a:t>
            </a:r>
            <a:r>
              <a:rPr lang="zh-CN" altLang="en-US" sz="1200" dirty="0">
                <a:sym typeface="+mn-ea"/>
              </a:rPr>
              <a:t>除了支持各种关系型数据库，HBase MongoDB这样的NoSQL数据源外，还支持Excel、Access这类小型的数据源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5.</a:t>
            </a:r>
            <a:r>
              <a:rPr lang="zh-CN" altLang="en-US" dirty="0"/>
              <a:t>强大的处理功能：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除了选择、过滤、分组、连接和排序这些常用的功能外，还支持Java表达式、正则表达式、java脚本、Java类、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6.</a:t>
            </a:r>
            <a:r>
              <a:rPr lang="zh-CN" altLang="en-US" dirty="0"/>
              <a:t>支持多平台：</a:t>
            </a:r>
            <a:r>
              <a:rPr lang="zh-CN" altLang="en-US" sz="1200" dirty="0">
                <a:sym typeface="+mn-ea"/>
              </a:rPr>
              <a:t>可以在Window、Linux、Unix上运行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基于第一个转换实验的配置例子，配置“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输出”步骤中的输出路径，用环境变量“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GLOBAL_PATH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”表示。配置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kettle.properties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完毕后，需要关闭再重新打开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，配置的全局参数才生效可用。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en-US" dirty="0"/>
              <a:t>环境变量参数，配置完成了。现在我们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${ GLOBAL_PATH }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引用环境变量，指定输出的路径为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C:/Users/45812/Desktop/etl/GlobalPath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当创建同样的第二个转换后，该全局参数同样可为第二个转换所用。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接下来，我们配置下命名参数。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右键点击当前转换画布上空白的地方，在弹出的菜单中点击“转换设置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CTL-L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在“转换属性”的“命名参数”标签卡中配置命名参数的名字和值。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en-US" dirty="0"/>
              <a:t>命名参数，配置完成了。现在我们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${ LOCATIONPATHOUT }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引用环境变量，指定输出的路径为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C:\Users\45812\Desktop\etl\LocalPath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当创建同样的第二个转换后，该全局参数同样可为第二个转换所用。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在实际工作环境中，这些用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spoon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开发的转换、作业都是定时执行的，给数据仓库或其他系统定期提供转换后的数据，用于数据挖掘或可视化。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环境下，可以使用控制面板中的计划任务定时执行批处理。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在本实验中，假设此转换保存的路径及文件名为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C:\Users\45812\Desktop\etl\ktr\FirstTan.ktr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 则批处理文件内容如下：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highlight>
                  <a:srgbClr val="C0C0C0"/>
                </a:highlight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cd /d d:\data-integration</a:t>
            </a:r>
            <a:endParaRPr lang="zh-CN" altLang="zh-CN" kern="1000" dirty="0">
              <a:highlight>
                <a:srgbClr val="C0C0C0"/>
              </a:highlight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highlight>
                  <a:srgbClr val="C0C0C0"/>
                </a:highlight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pan /file=C:\Users\45812\Desktop\etl\ktr\FirstTan.ktr  /level=Detailed /logfile=D:\1.log0</a:t>
            </a:r>
            <a:endParaRPr lang="zh-CN" altLang="zh-CN" kern="1000" dirty="0">
              <a:highlight>
                <a:srgbClr val="C0C0C0"/>
              </a:highlight>
              <a:latin typeface="Times New Roman" panose="02020603050405020304" pitchFamily="18" charset="0"/>
              <a:ea typeface="方正书宋简体"/>
            </a:endParaRPr>
          </a:p>
          <a:p>
            <a:pPr indent="203200"/>
            <a:r>
              <a:rPr lang="zh-CN" altLang="zh-CN" sz="105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注：用命令行或批处理脚本启动转换时，</a:t>
            </a:r>
            <a:r>
              <a:rPr lang="en-US" altLang="zh-CN" sz="105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sz="105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不支持中文路径、中文的</a:t>
            </a:r>
            <a:r>
              <a:rPr lang="en-US" altLang="zh-CN" sz="1050" kern="1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ktr</a:t>
            </a:r>
            <a:r>
              <a:rPr lang="zh-CN" altLang="zh-CN" sz="105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文件。</a:t>
            </a:r>
            <a:endParaRPr lang="zh-CN" altLang="zh-CN" kern="1000" dirty="0">
              <a:solidFill>
                <a:srgbClr val="FF0000"/>
              </a:solidFill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该批处理文件的第一行中，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d:\data-integration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的安装路径。用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cd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命令切换到该路径中执行第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行的命令行。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pan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对应执行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安装目录下的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pan.bat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批处理脚本。该脚本的命令行参数语法规范如下：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[/-]name [[:=]value]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以斜线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(/)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或横线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(-)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后接参数名，大部分参数名后面都要有参数值。参数值通过冒号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或等号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(=)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给参数名赋值。参数值中如果包含有空格，参数值必须用单引号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‘’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或双引号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“”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引起来。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Pan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命令的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参数名及参数值的描述如下：</a:t>
            </a:r>
            <a:endParaRPr lang="zh-CN" altLang="en-US" dirty="0"/>
          </a:p>
          <a:p>
            <a:pPr marL="0" algn="l" defTabSz="914400" rtl="0" eaLnBrk="1" fontAlgn="t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指定转换或作业的文件名</a:t>
            </a:r>
          </a:p>
          <a:p>
            <a:pPr rtl="0" eaLnBrk="1" fontAlgn="t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包含这几个常量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Rowlevel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指定日志级别</a:t>
            </a:r>
          </a:p>
          <a:p>
            <a:pPr rtl="0" eaLnBrk="1" fontAlgn="t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指定执行转换或作业的日志文件名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运行脚本写好了，我们现在来设置</a:t>
            </a:r>
            <a:r>
              <a:rPr lang="en-US" altLang="zh-CN" dirty="0"/>
              <a:t>Windows</a:t>
            </a:r>
            <a:r>
              <a:rPr lang="zh-CN" altLang="en-US" dirty="0"/>
              <a:t>的定时任务。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打开控制面板，用大图标的方式查看，找到“管理工具”，点击它进行下一步的设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双击“任务计划程序”进入下一步的设置。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/>
              <a:t>Kettle</a:t>
            </a:r>
            <a:r>
              <a:rPr lang="zh-CN" altLang="en-US" dirty="0"/>
              <a:t>是</a:t>
            </a:r>
            <a:r>
              <a:rPr lang="en-US" altLang="zh-CN" dirty="0"/>
              <a:t>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</a:t>
            </a:r>
            <a:r>
              <a:rPr lang="zh-CN" altLang="en-US" dirty="0"/>
              <a:t>编写的</a:t>
            </a:r>
            <a:r>
              <a:rPr lang="en-US" altLang="zh-CN" dirty="0"/>
              <a:t>ETL</a:t>
            </a:r>
            <a:r>
              <a:rPr lang="zh-CN" altLang="en-US" dirty="0"/>
              <a:t>工具，因此运行</a:t>
            </a:r>
            <a:r>
              <a:rPr lang="en-US" altLang="zh-CN" dirty="0"/>
              <a:t>Kettle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运行环境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要求的版本是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或者更高版本。</a:t>
            </a:r>
            <a:r>
              <a:rPr lang="zh-CN" altLang="en-US" dirty="0"/>
              <a:t>登录Java的官网后，进入到下载页面：</a:t>
            </a:r>
            <a:r>
              <a:rPr lang="zh-CN" altLang="en-US" u="sng" dirty="0">
                <a:solidFill>
                  <a:srgbClr val="0070C0"/>
                </a:solidFill>
              </a:rPr>
              <a:t>http://www.oracle.com/technetwork/java/javase/downloads/index.html</a:t>
            </a:r>
            <a:r>
              <a:rPr lang="zh-CN" altLang="en-US" dirty="0"/>
              <a:t>，选择当前最新的Java版本下载安装。</a:t>
            </a: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本章以Win10操作系统安装Java10为例进行介绍。</a:t>
            </a: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下载jdk-10_windows-x64_bin.exe完毕后，双击该文件，一路选择next也就是下一步，直接到安装完毕。</a:t>
            </a:r>
          </a:p>
          <a:p>
            <a:pPr marL="0"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/>
              <a:t>本书的安装路径为C:\Program Files\Java\jdk-10。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点击“创建基本任务”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给定时的计划任务起个名称，加上必要的描述，然后点击下一步。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根据情况选择定时的方式，此例子选择“每天”执行，然后点击下一步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设置每天定时的时间，然后点击下一步。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点击“浏览”按钮，选择定时执行的批处理文件。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/>
              <a:t>点击“完成”按钮，完成配置。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返回计划任务的配置界面后，点击“活动任务”三角形的按钮，展开任务列表。在任务列表中，将查看到刚才新建的定时任务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。时间到了，将会自动执行此转换。</a:t>
            </a:r>
            <a:endParaRPr lang="en-US" altLang="zh-CN" kern="100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到此，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Windows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的定时任务就配置完成了。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在本节中，我们学习了转换的基本概念，还做了第一个转换案例，并成功执行了该案例，而且还在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定时任务中，设置了定时执行该转换。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安装完成</a:t>
            </a:r>
            <a:r>
              <a:rPr lang="en-US" altLang="zh-CN" dirty="0"/>
              <a:t>Java</a:t>
            </a:r>
            <a:r>
              <a:rPr lang="zh-CN" altLang="en-US" dirty="0"/>
              <a:t>后，还需要配置</a:t>
            </a:r>
            <a:r>
              <a:rPr lang="en-US" altLang="zh-CN" dirty="0"/>
              <a:t>Java</a:t>
            </a:r>
            <a:r>
              <a:rPr lang="zh-CN" altLang="en-US" dirty="0"/>
              <a:t>的环境变量。</a:t>
            </a:r>
            <a:r>
              <a:rPr lang="en-US" altLang="zh-CN" dirty="0"/>
              <a:t>Java</a:t>
            </a:r>
            <a:r>
              <a:rPr lang="zh-CN" altLang="en-US" dirty="0"/>
              <a:t>的环境变量包括：</a:t>
            </a:r>
            <a:r>
              <a:rPr lang="en-US" altLang="zh-CN" dirty="0"/>
              <a:t>JAVA_HOME</a:t>
            </a:r>
            <a:r>
              <a:rPr lang="zh-CN" altLang="en-US" dirty="0"/>
              <a:t>、</a:t>
            </a:r>
            <a:r>
              <a:rPr lang="en-US" altLang="zh-CN" dirty="0"/>
              <a:t>CLASSPATH</a:t>
            </a:r>
            <a:r>
              <a:rPr lang="zh-CN" altLang="en-US" dirty="0"/>
              <a:t>、</a:t>
            </a:r>
            <a:r>
              <a:rPr lang="en-US" altLang="zh-CN" dirty="0"/>
              <a:t>Path</a:t>
            </a:r>
            <a:r>
              <a:rPr lang="zh-CN" altLang="en-US" dirty="0"/>
              <a:t>这三个。其中：</a:t>
            </a:r>
            <a:r>
              <a:rPr lang="en-US" altLang="zh-CN" dirty="0"/>
              <a:t>JAVA_HOME</a:t>
            </a:r>
            <a:r>
              <a:rPr lang="zh-CN" altLang="en-US" dirty="0"/>
              <a:t>和</a:t>
            </a:r>
            <a:r>
              <a:rPr lang="en-US" altLang="zh-CN" dirty="0"/>
              <a:t>CLASSPATH</a:t>
            </a:r>
            <a:r>
              <a:rPr lang="zh-CN" altLang="en-US" dirty="0"/>
              <a:t>都是新建的环境变量，</a:t>
            </a:r>
            <a:r>
              <a:rPr lang="en-US" altLang="zh-CN" dirty="0"/>
              <a:t>Path</a:t>
            </a:r>
            <a:r>
              <a:rPr lang="zh-CN" altLang="en-US" dirty="0"/>
              <a:t>需要在原有的环境变量上进行追加。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0" dirty="0">
                <a:cs typeface="方正书宋简体" charset="0"/>
              </a:rPr>
              <a:t>右键点击“我的电脑”，在弹出的选项栏中点击“属性”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40AD5-F72B-4C18-A71C-1B8C6EE6295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7941-83DE-4EF8-8A3F-D3FED61B0B69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821C2-6045-47BC-BEEE-3BC1C26E9B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/>
          <p:cNvSpPr/>
          <p:nvPr userDrawn="1"/>
        </p:nvSpPr>
        <p:spPr>
          <a:xfrm>
            <a:off x="0" y="127555"/>
            <a:ext cx="357190" cy="357190"/>
          </a:xfrm>
          <a:prstGeom prst="flowChartDelay">
            <a:avLst/>
          </a:pr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230601" y="125831"/>
            <a:ext cx="1770555" cy="360639"/>
            <a:chOff x="7230601" y="125831"/>
            <a:chExt cx="1770555" cy="360639"/>
          </a:xfrm>
        </p:grpSpPr>
        <p:pic>
          <p:nvPicPr>
            <p:cNvPr id="5" name="图片 4" descr="瑞翼教育（红灰版）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5600" y="211909"/>
              <a:ext cx="835556" cy="188482"/>
            </a:xfrm>
            <a:prstGeom prst="rect">
              <a:avLst/>
            </a:prstGeom>
          </p:spPr>
        </p:pic>
        <p:pic>
          <p:nvPicPr>
            <p:cNvPr id="6" name="图片 5" descr="红色SUGON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601" y="125831"/>
              <a:ext cx="821606" cy="360639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 rot="5400000">
              <a:off x="7966099" y="305356"/>
              <a:ext cx="214314" cy="1588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 userDrawn="1"/>
        </p:nvGrpSpPr>
        <p:grpSpPr>
          <a:xfrm>
            <a:off x="53645" y="241729"/>
            <a:ext cx="201943" cy="122656"/>
            <a:chOff x="4268305" y="3578898"/>
            <a:chExt cx="212129" cy="128842"/>
          </a:xfrm>
        </p:grpSpPr>
        <p:sp>
          <p:nvSpPr>
            <p:cNvPr id="9" name="自由: 形状 34"/>
            <p:cNvSpPr/>
            <p:nvPr/>
          </p:nvSpPr>
          <p:spPr>
            <a:xfrm rot="18900000">
              <a:off x="4351592" y="3578898"/>
              <a:ext cx="128842" cy="128842"/>
            </a:xfrm>
            <a:custGeom>
              <a:avLst/>
              <a:gdLst>
                <a:gd name="connsiteX0" fmla="*/ 75778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749181 h 914400"/>
                <a:gd name="connsiteX5" fmla="*/ 757780 w 914400"/>
                <a:gd name="connsiteY5" fmla="*/ 74918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75778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749181"/>
                  </a:lnTo>
                  <a:lnTo>
                    <a:pt x="757780" y="749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自由: 形状 34"/>
            <p:cNvSpPr/>
            <p:nvPr/>
          </p:nvSpPr>
          <p:spPr>
            <a:xfrm rot="18900000">
              <a:off x="4268305" y="3578898"/>
              <a:ext cx="128842" cy="128842"/>
            </a:xfrm>
            <a:custGeom>
              <a:avLst/>
              <a:gdLst>
                <a:gd name="connsiteX0" fmla="*/ 75778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749181 h 914400"/>
                <a:gd name="connsiteX5" fmla="*/ 757780 w 914400"/>
                <a:gd name="connsiteY5" fmla="*/ 74918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75778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749181"/>
                  </a:lnTo>
                  <a:lnTo>
                    <a:pt x="757780" y="749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401" y="136419"/>
            <a:ext cx="6675929" cy="369080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B22F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流程图: 延期 5"/>
          <p:cNvSpPr/>
          <p:nvPr userDrawn="1"/>
        </p:nvSpPr>
        <p:spPr>
          <a:xfrm>
            <a:off x="0" y="127555"/>
            <a:ext cx="357190" cy="357190"/>
          </a:xfrm>
          <a:prstGeom prst="flowChartDelay">
            <a:avLst/>
          </a:pr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230601" y="125831"/>
            <a:ext cx="1770555" cy="360639"/>
            <a:chOff x="7230601" y="125831"/>
            <a:chExt cx="1770555" cy="360639"/>
          </a:xfrm>
        </p:grpSpPr>
        <p:pic>
          <p:nvPicPr>
            <p:cNvPr id="8" name="图片 7" descr="瑞翼教育（红灰版）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5600" y="211909"/>
              <a:ext cx="835556" cy="188482"/>
            </a:xfrm>
            <a:prstGeom prst="rect">
              <a:avLst/>
            </a:prstGeom>
          </p:spPr>
        </p:pic>
        <p:pic>
          <p:nvPicPr>
            <p:cNvPr id="9" name="图片 8" descr="红色SUGON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601" y="125831"/>
              <a:ext cx="821606" cy="360639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 rot="5400000">
              <a:off x="7966099" y="305356"/>
              <a:ext cx="214314" cy="1588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>
            <a:off x="53645" y="241729"/>
            <a:ext cx="201943" cy="122656"/>
            <a:chOff x="4268305" y="3578898"/>
            <a:chExt cx="212129" cy="128842"/>
          </a:xfrm>
        </p:grpSpPr>
        <p:sp>
          <p:nvSpPr>
            <p:cNvPr id="12" name="自由: 形状 34"/>
            <p:cNvSpPr/>
            <p:nvPr/>
          </p:nvSpPr>
          <p:spPr>
            <a:xfrm rot="18900000">
              <a:off x="4351592" y="3578898"/>
              <a:ext cx="128842" cy="128842"/>
            </a:xfrm>
            <a:custGeom>
              <a:avLst/>
              <a:gdLst>
                <a:gd name="connsiteX0" fmla="*/ 75778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749181 h 914400"/>
                <a:gd name="connsiteX5" fmla="*/ 757780 w 914400"/>
                <a:gd name="connsiteY5" fmla="*/ 74918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75778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749181"/>
                  </a:lnTo>
                  <a:lnTo>
                    <a:pt x="757780" y="749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自由: 形状 34"/>
            <p:cNvSpPr/>
            <p:nvPr/>
          </p:nvSpPr>
          <p:spPr>
            <a:xfrm rot="18900000">
              <a:off x="4268305" y="3578898"/>
              <a:ext cx="128842" cy="128842"/>
            </a:xfrm>
            <a:custGeom>
              <a:avLst/>
              <a:gdLst>
                <a:gd name="connsiteX0" fmla="*/ 75778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749181 h 914400"/>
                <a:gd name="connsiteX5" fmla="*/ 757780 w 914400"/>
                <a:gd name="connsiteY5" fmla="*/ 74918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75778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749181"/>
                  </a:lnTo>
                  <a:lnTo>
                    <a:pt x="757780" y="749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EE2C88-6C8F-484D-AF69-578F576B1F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3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hyperlink" Target="https://dev.mysql.com/downloads/connector/j/&#12290;&#22312;&#26412;&#20070;&#65292;&#36873;&#25321;5.1.4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1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0" y="-450"/>
            <a:ext cx="9144000" cy="5144400"/>
            <a:chOff x="0" y="-7447"/>
            <a:chExt cx="9144002" cy="5150950"/>
          </a:xfrm>
        </p:grpSpPr>
        <p:cxnSp>
          <p:nvCxnSpPr>
            <p:cNvPr id="38" name="直线连接符 2"/>
            <p:cNvCxnSpPr/>
            <p:nvPr/>
          </p:nvCxnSpPr>
          <p:spPr>
            <a:xfrm>
              <a:off x="0" y="2"/>
              <a:ext cx="1396002" cy="32629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"/>
            <p:cNvCxnSpPr/>
            <p:nvPr/>
          </p:nvCxnSpPr>
          <p:spPr>
            <a:xfrm flipV="1">
              <a:off x="732051" y="326292"/>
              <a:ext cx="663953" cy="9096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4"/>
            <p:cNvCxnSpPr/>
            <p:nvPr/>
          </p:nvCxnSpPr>
          <p:spPr>
            <a:xfrm>
              <a:off x="2" y="0"/>
              <a:ext cx="732049" cy="12359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5"/>
            <p:cNvCxnSpPr/>
            <p:nvPr/>
          </p:nvCxnSpPr>
          <p:spPr>
            <a:xfrm>
              <a:off x="2" y="1693190"/>
              <a:ext cx="1975651" cy="389395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6"/>
            <p:cNvCxnSpPr/>
            <p:nvPr/>
          </p:nvCxnSpPr>
          <p:spPr>
            <a:xfrm flipV="1">
              <a:off x="1396004" y="2"/>
              <a:ext cx="1205861" cy="32629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7"/>
            <p:cNvCxnSpPr/>
            <p:nvPr/>
          </p:nvCxnSpPr>
          <p:spPr>
            <a:xfrm flipV="1">
              <a:off x="1975652" y="0"/>
              <a:ext cx="626211" cy="208258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8"/>
            <p:cNvCxnSpPr/>
            <p:nvPr/>
          </p:nvCxnSpPr>
          <p:spPr>
            <a:xfrm flipH="1" flipV="1">
              <a:off x="1396003" y="326292"/>
              <a:ext cx="579648" cy="175629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9"/>
            <p:cNvCxnSpPr/>
            <p:nvPr/>
          </p:nvCxnSpPr>
          <p:spPr>
            <a:xfrm>
              <a:off x="732049" y="1235988"/>
              <a:ext cx="1243602" cy="846594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10"/>
            <p:cNvCxnSpPr/>
            <p:nvPr/>
          </p:nvCxnSpPr>
          <p:spPr>
            <a:xfrm flipV="1">
              <a:off x="573293" y="2082586"/>
              <a:ext cx="1402359" cy="898133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11"/>
            <p:cNvCxnSpPr/>
            <p:nvPr/>
          </p:nvCxnSpPr>
          <p:spPr>
            <a:xfrm>
              <a:off x="6676643" y="3311124"/>
              <a:ext cx="1561117" cy="27808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12"/>
            <p:cNvCxnSpPr/>
            <p:nvPr/>
          </p:nvCxnSpPr>
          <p:spPr>
            <a:xfrm flipH="1">
              <a:off x="1975651" y="1693189"/>
              <a:ext cx="1058384" cy="3893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13"/>
            <p:cNvCxnSpPr/>
            <p:nvPr/>
          </p:nvCxnSpPr>
          <p:spPr>
            <a:xfrm>
              <a:off x="2601864" y="0"/>
              <a:ext cx="432172" cy="16931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14"/>
            <p:cNvCxnSpPr/>
            <p:nvPr/>
          </p:nvCxnSpPr>
          <p:spPr>
            <a:xfrm>
              <a:off x="574727" y="2980718"/>
              <a:ext cx="1321545" cy="39684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15"/>
            <p:cNvCxnSpPr/>
            <p:nvPr/>
          </p:nvCxnSpPr>
          <p:spPr>
            <a:xfrm flipH="1">
              <a:off x="1896273" y="2082586"/>
              <a:ext cx="79378" cy="128752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6"/>
            <p:cNvCxnSpPr/>
            <p:nvPr/>
          </p:nvCxnSpPr>
          <p:spPr>
            <a:xfrm>
              <a:off x="0" y="2980719"/>
              <a:ext cx="573294" cy="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17"/>
            <p:cNvCxnSpPr/>
            <p:nvPr/>
          </p:nvCxnSpPr>
          <p:spPr>
            <a:xfrm>
              <a:off x="2" y="1693190"/>
              <a:ext cx="573293" cy="128752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18"/>
            <p:cNvCxnSpPr/>
            <p:nvPr/>
          </p:nvCxnSpPr>
          <p:spPr>
            <a:xfrm flipV="1">
              <a:off x="2" y="1235988"/>
              <a:ext cx="732049" cy="45720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9"/>
            <p:cNvCxnSpPr/>
            <p:nvPr/>
          </p:nvCxnSpPr>
          <p:spPr>
            <a:xfrm>
              <a:off x="8237761" y="3589204"/>
              <a:ext cx="906241" cy="15542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"/>
            <p:cNvCxnSpPr/>
            <p:nvPr/>
          </p:nvCxnSpPr>
          <p:spPr>
            <a:xfrm flipV="1">
              <a:off x="8237758" y="1587364"/>
              <a:ext cx="906242" cy="200184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"/>
            <p:cNvCxnSpPr/>
            <p:nvPr/>
          </p:nvCxnSpPr>
          <p:spPr>
            <a:xfrm>
              <a:off x="7496890" y="2151760"/>
              <a:ext cx="740870" cy="1437444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66"/>
            <p:cNvCxnSpPr/>
            <p:nvPr/>
          </p:nvCxnSpPr>
          <p:spPr>
            <a:xfrm>
              <a:off x="2601864" y="2"/>
              <a:ext cx="1658135" cy="108469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67"/>
            <p:cNvCxnSpPr/>
            <p:nvPr/>
          </p:nvCxnSpPr>
          <p:spPr>
            <a:xfrm flipV="1">
              <a:off x="3448569" y="1084699"/>
              <a:ext cx="811428" cy="15129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68"/>
            <p:cNvCxnSpPr/>
            <p:nvPr/>
          </p:nvCxnSpPr>
          <p:spPr>
            <a:xfrm>
              <a:off x="2601864" y="2"/>
              <a:ext cx="846706" cy="122854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9"/>
            <p:cNvCxnSpPr/>
            <p:nvPr/>
          </p:nvCxnSpPr>
          <p:spPr>
            <a:xfrm>
              <a:off x="3034037" y="1685743"/>
              <a:ext cx="1975651" cy="389395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70"/>
            <p:cNvCxnSpPr/>
            <p:nvPr/>
          </p:nvCxnSpPr>
          <p:spPr>
            <a:xfrm flipV="1">
              <a:off x="4259999" y="-7444"/>
              <a:ext cx="1375901" cy="1092145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71"/>
            <p:cNvCxnSpPr/>
            <p:nvPr/>
          </p:nvCxnSpPr>
          <p:spPr>
            <a:xfrm flipV="1">
              <a:off x="5009687" y="-7447"/>
              <a:ext cx="626211" cy="208258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72"/>
            <p:cNvCxnSpPr/>
            <p:nvPr/>
          </p:nvCxnSpPr>
          <p:spPr>
            <a:xfrm flipH="1" flipV="1">
              <a:off x="4259999" y="1084701"/>
              <a:ext cx="749689" cy="99043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73"/>
            <p:cNvCxnSpPr/>
            <p:nvPr/>
          </p:nvCxnSpPr>
          <p:spPr>
            <a:xfrm>
              <a:off x="3448571" y="1235990"/>
              <a:ext cx="1561117" cy="83914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74"/>
            <p:cNvCxnSpPr/>
            <p:nvPr/>
          </p:nvCxnSpPr>
          <p:spPr>
            <a:xfrm flipV="1">
              <a:off x="3607328" y="2075139"/>
              <a:ext cx="1402359" cy="898133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75"/>
            <p:cNvCxnSpPr/>
            <p:nvPr/>
          </p:nvCxnSpPr>
          <p:spPr>
            <a:xfrm flipH="1">
              <a:off x="5009686" y="1685743"/>
              <a:ext cx="1058384" cy="3893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76"/>
            <p:cNvCxnSpPr/>
            <p:nvPr/>
          </p:nvCxnSpPr>
          <p:spPr>
            <a:xfrm>
              <a:off x="5635899" y="-7447"/>
              <a:ext cx="432172" cy="16931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77"/>
            <p:cNvCxnSpPr/>
            <p:nvPr/>
          </p:nvCxnSpPr>
          <p:spPr>
            <a:xfrm flipH="1" flipV="1">
              <a:off x="1975653" y="2082586"/>
              <a:ext cx="1633111" cy="89068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78"/>
            <p:cNvCxnSpPr/>
            <p:nvPr/>
          </p:nvCxnSpPr>
          <p:spPr>
            <a:xfrm flipH="1">
              <a:off x="4260000" y="326294"/>
              <a:ext cx="95536" cy="75840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9"/>
            <p:cNvCxnSpPr/>
            <p:nvPr/>
          </p:nvCxnSpPr>
          <p:spPr>
            <a:xfrm flipV="1">
              <a:off x="1896274" y="2973273"/>
              <a:ext cx="1711057" cy="40428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80"/>
            <p:cNvCxnSpPr/>
            <p:nvPr/>
          </p:nvCxnSpPr>
          <p:spPr>
            <a:xfrm>
              <a:off x="3034037" y="1685743"/>
              <a:ext cx="573293" cy="128752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81"/>
            <p:cNvCxnSpPr/>
            <p:nvPr/>
          </p:nvCxnSpPr>
          <p:spPr>
            <a:xfrm flipV="1">
              <a:off x="3034035" y="1235991"/>
              <a:ext cx="414534" cy="44975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90"/>
            <p:cNvCxnSpPr/>
            <p:nvPr/>
          </p:nvCxnSpPr>
          <p:spPr>
            <a:xfrm flipH="1">
              <a:off x="5741737" y="1693190"/>
              <a:ext cx="326335" cy="1617935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91"/>
            <p:cNvCxnSpPr/>
            <p:nvPr/>
          </p:nvCxnSpPr>
          <p:spPr>
            <a:xfrm flipH="1" flipV="1">
              <a:off x="5635900" y="0"/>
              <a:ext cx="1616497" cy="47869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92"/>
            <p:cNvCxnSpPr/>
            <p:nvPr/>
          </p:nvCxnSpPr>
          <p:spPr>
            <a:xfrm>
              <a:off x="5009688" y="2075135"/>
              <a:ext cx="732049" cy="12359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93"/>
            <p:cNvCxnSpPr/>
            <p:nvPr/>
          </p:nvCxnSpPr>
          <p:spPr>
            <a:xfrm flipH="1" flipV="1">
              <a:off x="1" y="2973270"/>
              <a:ext cx="574726" cy="79231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94"/>
            <p:cNvCxnSpPr/>
            <p:nvPr/>
          </p:nvCxnSpPr>
          <p:spPr>
            <a:xfrm flipV="1">
              <a:off x="7252397" y="0"/>
              <a:ext cx="985363" cy="48943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95"/>
            <p:cNvCxnSpPr/>
            <p:nvPr/>
          </p:nvCxnSpPr>
          <p:spPr>
            <a:xfrm flipV="1">
              <a:off x="7690926" y="0"/>
              <a:ext cx="546832" cy="12359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96"/>
            <p:cNvCxnSpPr/>
            <p:nvPr/>
          </p:nvCxnSpPr>
          <p:spPr>
            <a:xfrm flipH="1" flipV="1">
              <a:off x="7108818" y="0"/>
              <a:ext cx="143579" cy="47869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97"/>
            <p:cNvCxnSpPr/>
            <p:nvPr/>
          </p:nvCxnSpPr>
          <p:spPr>
            <a:xfrm flipV="1">
              <a:off x="6068071" y="478694"/>
              <a:ext cx="1184325" cy="121449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98"/>
            <p:cNvCxnSpPr/>
            <p:nvPr/>
          </p:nvCxnSpPr>
          <p:spPr>
            <a:xfrm flipV="1">
              <a:off x="573294" y="3370113"/>
              <a:ext cx="1322980" cy="39546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99"/>
            <p:cNvCxnSpPr/>
            <p:nvPr/>
          </p:nvCxnSpPr>
          <p:spPr>
            <a:xfrm flipH="1" flipV="1">
              <a:off x="7252396" y="489440"/>
              <a:ext cx="438530" cy="739103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100"/>
            <p:cNvCxnSpPr/>
            <p:nvPr/>
          </p:nvCxnSpPr>
          <p:spPr>
            <a:xfrm flipV="1">
              <a:off x="6068070" y="1235988"/>
              <a:ext cx="1622856" cy="45720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101"/>
            <p:cNvCxnSpPr/>
            <p:nvPr/>
          </p:nvCxnSpPr>
          <p:spPr>
            <a:xfrm flipH="1" flipV="1">
              <a:off x="1896275" y="3377560"/>
              <a:ext cx="961365" cy="79368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102"/>
            <p:cNvCxnSpPr/>
            <p:nvPr/>
          </p:nvCxnSpPr>
          <p:spPr>
            <a:xfrm flipH="1">
              <a:off x="573294" y="2973270"/>
              <a:ext cx="1435" cy="79231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103"/>
            <p:cNvCxnSpPr/>
            <p:nvPr/>
          </p:nvCxnSpPr>
          <p:spPr>
            <a:xfrm>
              <a:off x="3607329" y="2993390"/>
              <a:ext cx="2134408" cy="317733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104"/>
            <p:cNvCxnSpPr/>
            <p:nvPr/>
          </p:nvCxnSpPr>
          <p:spPr>
            <a:xfrm flipH="1">
              <a:off x="2857640" y="2973270"/>
              <a:ext cx="749689" cy="119797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105"/>
            <p:cNvCxnSpPr/>
            <p:nvPr/>
          </p:nvCxnSpPr>
          <p:spPr>
            <a:xfrm flipV="1">
              <a:off x="2857638" y="4171242"/>
              <a:ext cx="1322980" cy="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132"/>
            <p:cNvCxnSpPr/>
            <p:nvPr/>
          </p:nvCxnSpPr>
          <p:spPr>
            <a:xfrm>
              <a:off x="6068072" y="1693191"/>
              <a:ext cx="608571" cy="1617934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133"/>
            <p:cNvCxnSpPr/>
            <p:nvPr/>
          </p:nvCxnSpPr>
          <p:spPr>
            <a:xfrm flipV="1">
              <a:off x="6676641" y="2151760"/>
              <a:ext cx="820248" cy="1159364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134"/>
            <p:cNvCxnSpPr/>
            <p:nvPr/>
          </p:nvCxnSpPr>
          <p:spPr>
            <a:xfrm>
              <a:off x="5741736" y="3311123"/>
              <a:ext cx="934906" cy="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135"/>
            <p:cNvCxnSpPr/>
            <p:nvPr/>
          </p:nvCxnSpPr>
          <p:spPr>
            <a:xfrm flipV="1">
              <a:off x="8237761" y="3311123"/>
              <a:ext cx="906241" cy="278082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136"/>
            <p:cNvCxnSpPr/>
            <p:nvPr/>
          </p:nvCxnSpPr>
          <p:spPr>
            <a:xfrm flipV="1">
              <a:off x="7496891" y="1235990"/>
              <a:ext cx="194037" cy="91577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137"/>
            <p:cNvCxnSpPr/>
            <p:nvPr/>
          </p:nvCxnSpPr>
          <p:spPr>
            <a:xfrm flipV="1">
              <a:off x="7496891" y="1587364"/>
              <a:ext cx="1647111" cy="5643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138"/>
            <p:cNvCxnSpPr/>
            <p:nvPr/>
          </p:nvCxnSpPr>
          <p:spPr>
            <a:xfrm flipH="1" flipV="1">
              <a:off x="6068071" y="1693192"/>
              <a:ext cx="1428818" cy="45857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139"/>
            <p:cNvCxnSpPr/>
            <p:nvPr/>
          </p:nvCxnSpPr>
          <p:spPr>
            <a:xfrm flipV="1">
              <a:off x="4180620" y="3311126"/>
              <a:ext cx="1561117" cy="86011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140"/>
            <p:cNvCxnSpPr/>
            <p:nvPr/>
          </p:nvCxnSpPr>
          <p:spPr>
            <a:xfrm flipH="1" flipV="1">
              <a:off x="5741736" y="3311126"/>
              <a:ext cx="493913" cy="159206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141"/>
            <p:cNvCxnSpPr/>
            <p:nvPr/>
          </p:nvCxnSpPr>
          <p:spPr>
            <a:xfrm>
              <a:off x="8237761" y="0"/>
              <a:ext cx="906241" cy="1587364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142"/>
            <p:cNvCxnSpPr/>
            <p:nvPr/>
          </p:nvCxnSpPr>
          <p:spPr>
            <a:xfrm>
              <a:off x="7690926" y="1235990"/>
              <a:ext cx="1453074" cy="351375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43"/>
            <p:cNvCxnSpPr/>
            <p:nvPr/>
          </p:nvCxnSpPr>
          <p:spPr>
            <a:xfrm flipH="1">
              <a:off x="1825713" y="3370113"/>
              <a:ext cx="70560" cy="147134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44"/>
            <p:cNvCxnSpPr/>
            <p:nvPr/>
          </p:nvCxnSpPr>
          <p:spPr>
            <a:xfrm>
              <a:off x="573294" y="3765580"/>
              <a:ext cx="1252421" cy="107588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45"/>
            <p:cNvCxnSpPr/>
            <p:nvPr/>
          </p:nvCxnSpPr>
          <p:spPr>
            <a:xfrm flipV="1">
              <a:off x="1825715" y="4171240"/>
              <a:ext cx="1031925" cy="67022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46"/>
            <p:cNvCxnSpPr/>
            <p:nvPr/>
          </p:nvCxnSpPr>
          <p:spPr>
            <a:xfrm flipH="1">
              <a:off x="2" y="3765582"/>
              <a:ext cx="573291" cy="52912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47"/>
            <p:cNvCxnSpPr/>
            <p:nvPr/>
          </p:nvCxnSpPr>
          <p:spPr>
            <a:xfrm flipH="1" flipV="1">
              <a:off x="3607330" y="2993392"/>
              <a:ext cx="573290" cy="117785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93"/>
            <p:cNvCxnSpPr/>
            <p:nvPr/>
          </p:nvCxnSpPr>
          <p:spPr>
            <a:xfrm>
              <a:off x="4180618" y="4171242"/>
              <a:ext cx="2055030" cy="73195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96"/>
            <p:cNvCxnSpPr/>
            <p:nvPr/>
          </p:nvCxnSpPr>
          <p:spPr>
            <a:xfrm flipH="1">
              <a:off x="5971052" y="4903193"/>
              <a:ext cx="264597" cy="24030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97"/>
            <p:cNvCxnSpPr/>
            <p:nvPr/>
          </p:nvCxnSpPr>
          <p:spPr>
            <a:xfrm flipH="1">
              <a:off x="6235650" y="3311126"/>
              <a:ext cx="440992" cy="1592067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98"/>
            <p:cNvCxnSpPr/>
            <p:nvPr/>
          </p:nvCxnSpPr>
          <p:spPr>
            <a:xfrm flipH="1" flipV="1">
              <a:off x="6235651" y="4903193"/>
              <a:ext cx="1528298" cy="24030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99"/>
            <p:cNvCxnSpPr/>
            <p:nvPr/>
          </p:nvCxnSpPr>
          <p:spPr>
            <a:xfrm flipH="1">
              <a:off x="7763949" y="3589204"/>
              <a:ext cx="473812" cy="155429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00"/>
            <p:cNvCxnSpPr/>
            <p:nvPr/>
          </p:nvCxnSpPr>
          <p:spPr>
            <a:xfrm>
              <a:off x="6676641" y="3311124"/>
              <a:ext cx="1087306" cy="1832376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"/>
            <p:cNvCxnSpPr/>
            <p:nvPr/>
          </p:nvCxnSpPr>
          <p:spPr>
            <a:xfrm flipH="1" flipV="1">
              <a:off x="573293" y="3765583"/>
              <a:ext cx="560196" cy="137791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"/>
            <p:cNvCxnSpPr/>
            <p:nvPr/>
          </p:nvCxnSpPr>
          <p:spPr>
            <a:xfrm flipH="1" flipV="1">
              <a:off x="2857639" y="4171243"/>
              <a:ext cx="590930" cy="97225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连接符 215"/>
            <p:cNvCxnSpPr/>
            <p:nvPr/>
          </p:nvCxnSpPr>
          <p:spPr>
            <a:xfrm flipH="1" flipV="1">
              <a:off x="3" y="4294702"/>
              <a:ext cx="1133488" cy="84879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连接符 234"/>
            <p:cNvCxnSpPr/>
            <p:nvPr/>
          </p:nvCxnSpPr>
          <p:spPr>
            <a:xfrm flipV="1">
              <a:off x="3448571" y="4171243"/>
              <a:ext cx="732049" cy="97226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35"/>
            <p:cNvCxnSpPr/>
            <p:nvPr/>
          </p:nvCxnSpPr>
          <p:spPr>
            <a:xfrm>
              <a:off x="1825713" y="4841460"/>
              <a:ext cx="1622856" cy="30204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36"/>
            <p:cNvCxnSpPr/>
            <p:nvPr/>
          </p:nvCxnSpPr>
          <p:spPr>
            <a:xfrm flipH="1">
              <a:off x="1133491" y="4841462"/>
              <a:ext cx="692222" cy="30204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46"/>
            <p:cNvCxnSpPr/>
            <p:nvPr/>
          </p:nvCxnSpPr>
          <p:spPr>
            <a:xfrm>
              <a:off x="4544450" y="4903193"/>
              <a:ext cx="1426602" cy="240309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47"/>
            <p:cNvCxnSpPr/>
            <p:nvPr/>
          </p:nvCxnSpPr>
          <p:spPr>
            <a:xfrm flipV="1">
              <a:off x="3448571" y="4903192"/>
              <a:ext cx="1095881" cy="24030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48"/>
            <p:cNvCxnSpPr/>
            <p:nvPr/>
          </p:nvCxnSpPr>
          <p:spPr>
            <a:xfrm flipH="1" flipV="1">
              <a:off x="4180619" y="4171242"/>
              <a:ext cx="363831" cy="73195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59"/>
            <p:cNvCxnSpPr/>
            <p:nvPr/>
          </p:nvCxnSpPr>
          <p:spPr>
            <a:xfrm flipV="1">
              <a:off x="4355535" y="3"/>
              <a:ext cx="1280362" cy="32629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70"/>
            <p:cNvCxnSpPr/>
            <p:nvPr/>
          </p:nvCxnSpPr>
          <p:spPr>
            <a:xfrm flipH="1" flipV="1">
              <a:off x="2601866" y="4"/>
              <a:ext cx="1753671" cy="326288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82"/>
            <p:cNvCxnSpPr/>
            <p:nvPr/>
          </p:nvCxnSpPr>
          <p:spPr>
            <a:xfrm flipV="1">
              <a:off x="4544450" y="4903193"/>
              <a:ext cx="1691198" cy="1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85"/>
            <p:cNvCxnSpPr/>
            <p:nvPr/>
          </p:nvCxnSpPr>
          <p:spPr>
            <a:xfrm flipH="1" flipV="1">
              <a:off x="1825714" y="4841460"/>
              <a:ext cx="294330" cy="302040"/>
            </a:xfrm>
            <a:prstGeom prst="line">
              <a:avLst/>
            </a:prstGeom>
            <a:ln w="3175" cmpd="sng">
              <a:solidFill>
                <a:srgbClr val="FFFFFF">
                  <a:alpha val="10196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2214291" y="214041"/>
            <a:ext cx="4715419" cy="4715419"/>
            <a:chOff x="2214291" y="214041"/>
            <a:chExt cx="4715419" cy="4715419"/>
          </a:xfrm>
        </p:grpSpPr>
        <p:sp>
          <p:nvSpPr>
            <p:cNvPr id="125" name="椭圆 124"/>
            <p:cNvSpPr/>
            <p:nvPr/>
          </p:nvSpPr>
          <p:spPr>
            <a:xfrm>
              <a:off x="2214291" y="214041"/>
              <a:ext cx="4715419" cy="4715419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412000" y="411750"/>
              <a:ext cx="4320000" cy="43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6"/>
          <p:cNvSpPr txBox="1"/>
          <p:nvPr/>
        </p:nvSpPr>
        <p:spPr>
          <a:xfrm>
            <a:off x="2526427" y="1820860"/>
            <a:ext cx="4149566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数据导入与预处理应用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54892" y="3222310"/>
            <a:ext cx="31597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工具的初步使用</a:t>
            </a:r>
          </a:p>
        </p:txBody>
      </p:sp>
      <p:sp>
        <p:nvSpPr>
          <p:cNvPr id="31" name="椭圆 30"/>
          <p:cNvSpPr/>
          <p:nvPr/>
        </p:nvSpPr>
        <p:spPr>
          <a:xfrm>
            <a:off x="1332000" y="-668250"/>
            <a:ext cx="6480000" cy="64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643042" y="785800"/>
            <a:ext cx="255704" cy="255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143768" y="4286262"/>
            <a:ext cx="255704" cy="255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自由: 形状 34"/>
          <p:cNvSpPr/>
          <p:nvPr/>
        </p:nvSpPr>
        <p:spPr>
          <a:xfrm rot="2700000">
            <a:off x="4519388" y="4407710"/>
            <a:ext cx="105225" cy="105225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-642974" y="71420"/>
            <a:ext cx="500098" cy="1857370"/>
            <a:chOff x="-500098" y="0"/>
            <a:chExt cx="500098" cy="1857370"/>
          </a:xfrm>
        </p:grpSpPr>
        <p:sp>
          <p:nvSpPr>
            <p:cNvPr id="135" name="矩形 134"/>
            <p:cNvSpPr/>
            <p:nvPr/>
          </p:nvSpPr>
          <p:spPr>
            <a:xfrm>
              <a:off x="-500098" y="0"/>
              <a:ext cx="500098" cy="185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-428660" y="142858"/>
              <a:ext cx="357190" cy="214314"/>
            </a:xfrm>
            <a:prstGeom prst="rect">
              <a:avLst/>
            </a:prstGeom>
            <a:solidFill>
              <a:srgbClr val="B2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-428660" y="414322"/>
              <a:ext cx="357190" cy="214314"/>
            </a:xfrm>
            <a:prstGeom prst="rect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-428660" y="685786"/>
              <a:ext cx="357190" cy="214314"/>
            </a:xfrm>
            <a:prstGeom prst="rect">
              <a:avLst/>
            </a:prstGeom>
            <a:solidFill>
              <a:srgbClr val="39A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-428660" y="957250"/>
              <a:ext cx="357190" cy="214314"/>
            </a:xfrm>
            <a:prstGeom prst="rect">
              <a:avLst/>
            </a:prstGeom>
            <a:solidFill>
              <a:srgbClr val="02A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-428660" y="1228714"/>
              <a:ext cx="357190" cy="214314"/>
            </a:xfrm>
            <a:prstGeom prst="rect">
              <a:avLst/>
            </a:prstGeom>
            <a:solidFill>
              <a:srgbClr val="7A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-428660" y="1500180"/>
              <a:ext cx="357190" cy="2143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3275364" y="1214428"/>
            <a:ext cx="2593273" cy="528216"/>
            <a:chOff x="7230601" y="125831"/>
            <a:chExt cx="1770555" cy="360639"/>
          </a:xfrm>
        </p:grpSpPr>
        <p:pic>
          <p:nvPicPr>
            <p:cNvPr id="138" name="图片 137" descr="瑞翼教育（红灰版）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5600" y="211909"/>
              <a:ext cx="835556" cy="188482"/>
            </a:xfrm>
            <a:prstGeom prst="rect">
              <a:avLst/>
            </a:prstGeom>
          </p:spPr>
        </p:pic>
        <p:pic>
          <p:nvPicPr>
            <p:cNvPr id="139" name="图片 138" descr="红色SUGON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0601" y="125831"/>
              <a:ext cx="821606" cy="360639"/>
            </a:xfrm>
            <a:prstGeom prst="rect">
              <a:avLst/>
            </a:prstGeom>
          </p:spPr>
        </p:pic>
        <p:cxnSp>
          <p:nvCxnSpPr>
            <p:cNvPr id="140" name="直接连接符 139"/>
            <p:cNvCxnSpPr/>
            <p:nvPr/>
          </p:nvCxnSpPr>
          <p:spPr>
            <a:xfrm rot="5400000">
              <a:off x="7966099" y="305356"/>
              <a:ext cx="214314" cy="1588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31" grpId="0" animBg="1"/>
      <p:bldP spid="33" grpId="0" animBg="1"/>
      <p:bldP spid="34" grpId="0" animBg="1"/>
      <p:bldP spid="3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221992" y="699542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59080"/>
            <a:r>
              <a:rPr lang="zh-CN" b="0" dirty="0">
                <a:cs typeface="方正书宋简体" charset="0"/>
              </a:rPr>
              <a:t>点击“高级系统设置”。</a:t>
            </a:r>
            <a:endParaRPr lang="zh-CN" altLang="en-US" dirty="0"/>
          </a:p>
        </p:txBody>
      </p:sp>
      <p:pic>
        <p:nvPicPr>
          <p:cNvPr id="2" name="图片 -21474826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538772"/>
            <a:ext cx="5862176" cy="440924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396240" y="68992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59080"/>
            <a:r>
              <a:rPr lang="zh-CN" b="0" dirty="0">
                <a:cs typeface="方正书宋简体" charset="0"/>
              </a:rPr>
              <a:t>点击“环境变量(N)…”。</a:t>
            </a:r>
            <a:endParaRPr lang="zh-CN" altLang="en-US" dirty="0"/>
          </a:p>
        </p:txBody>
      </p:sp>
      <p:pic>
        <p:nvPicPr>
          <p:cNvPr id="2" name="图片 -2147482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505499"/>
            <a:ext cx="4010791" cy="4478266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396240" y="724535"/>
            <a:ext cx="3311664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20980"/>
            <a:r>
              <a:rPr lang="zh-CN" b="0" dirty="0">
                <a:cs typeface="方正书宋简体" charset="0"/>
              </a:rPr>
              <a:t>点击“系统变量(S)”栏目下的“新建(W)…”。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05499"/>
            <a:ext cx="4183999" cy="4428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752" y="588455"/>
            <a:ext cx="88116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590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以新建的方式配置JAVA_HOME环境变量。在“变量名(N):”填入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JAVA_HOME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在“变量值(V):”填入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C:\Program Files\Java\jdk-10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。填写完毕后，点击“确定”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完成新建环境变量JAVA_HOME的配置。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</a:t>
            </a:r>
            <a:endParaRPr kumimoji="0" lang="zh-CN" altLang="zh-CN" sz="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lfred\AppData\Local\Temp\ksohtml\wpsFAEC.t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67467"/>
            <a:ext cx="50482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fred\AppData\Local\Temp\ksohtml\wps3E1.tm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4716"/>
            <a:ext cx="50482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391898" y="699542"/>
            <a:ext cx="84285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9080"/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环境变量的配置操作完成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环境变量的配置。</a:t>
            </a:r>
            <a:r>
              <a:rPr lang="en-US" altLang="zh-CN" kern="10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环境变量的值为</a:t>
            </a:r>
            <a:endParaRPr lang="zh-CN" altLang="en-US" kern="1000" dirty="0">
              <a:latin typeface="Times New Roman" panose="02020603050405020304" pitchFamily="18" charset="0"/>
              <a:ea typeface="方正书宋简体"/>
            </a:endParaRPr>
          </a:p>
          <a:p>
            <a:pPr indent="127000"/>
            <a:r>
              <a:rPr lang="en-US" altLang="zh-CN" kern="1000" spc="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.;%JAVA_HOME%\lib\dt.jar;%JAVA_HOME%\lib\tools.jar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，填写完毕后，点击“确定”，完成新建环境变量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的配置。</a:t>
            </a:r>
            <a:endParaRPr lang="zh-CN" altLang="en-US" kern="1000" dirty="0">
              <a:latin typeface="Times New Roman" panose="02020603050405020304" pitchFamily="18" charset="0"/>
              <a:ea typeface="方正书宋简体"/>
            </a:endParaRPr>
          </a:p>
          <a:p>
            <a:pPr indent="259080"/>
            <a:endParaRPr lang="zh-CN" altLang="en-US" kern="10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2050" name="Picture 2" descr="C:\Users\alfred\AppData\Local\Temp\ksohtml\wps1C57.t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80" y="2370913"/>
            <a:ext cx="50482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3163" y="843558"/>
            <a:ext cx="407592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54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90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在“系统变量(S)”栏目中，点击Path环境变量，接着点击“编辑(I)…”按钮，以追加的方式开始配置Path环境变量。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</a:t>
            </a:r>
            <a:endParaRPr kumimoji="0" lang="zh-CN" altLang="zh-CN" sz="18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alfred\AppData\Local\Temp\ksohtml\wps5380.t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86" y="505499"/>
            <a:ext cx="4383868" cy="44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947201"/>
            <a:ext cx="38164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在“编辑环境变量”弹框中，点击“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”按钮</a:t>
            </a:r>
            <a:endParaRPr kumimoji="0" lang="zh-CN" altLang="zh-CN" sz="18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AC8B6-F25C-4CB6-A75A-28BF428B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11653"/>
            <a:ext cx="4277125" cy="44954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41947" y="884157"/>
            <a:ext cx="82601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54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90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光标位置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，增添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.;%JAVA_HOME%\bin;%JAVA_HOME%\jre\bin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，点击“确定”完成Path的配置。配置完毕后，点击所有弹框的“确定”按钮，关闭所有弹框，返回到桌面。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54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</a:t>
            </a:r>
            <a:endParaRPr kumimoji="0" lang="zh-CN" altLang="zh-CN" sz="7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73887-E6CC-4747-A7DF-A3F5DF20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1768158"/>
            <a:ext cx="4104456" cy="31859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704092"/>
            <a:ext cx="77346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在命令窗口中输入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 –version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javac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命令，有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如下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输出提示，则Java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25908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的环境变量配置正确。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</a:t>
            </a:r>
            <a:endParaRPr kumimoji="0" lang="zh-CN" altLang="zh-CN" sz="17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alfred\AppData\Local\Temp\ksohtml\wps478F.t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16" y="1707654"/>
            <a:ext cx="42386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Kettle</a:t>
            </a:r>
            <a:r>
              <a:rPr lang="zh-CN" altLang="en-US" dirty="0"/>
              <a:t>的下载安装与</a:t>
            </a:r>
            <a:r>
              <a:rPr lang="en-US" altLang="zh-CN" dirty="0"/>
              <a:t>spoon</a:t>
            </a:r>
            <a:r>
              <a:rPr lang="zh-CN" altLang="en-US" dirty="0"/>
              <a:t>启动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586591"/>
            <a:ext cx="7992888" cy="336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作为一个独立的压缩包发布，可以从</a:t>
            </a:r>
            <a:r>
              <a:rPr lang="en-US" altLang="zh-CN" u="sng" kern="1000" spc="1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https://sourceforge.net/projects/pentaho/files/ 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选择最新的版本下载安装。下载完毕后，解压下载的文件，点击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spoon.bat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即可使用。</a:t>
            </a:r>
            <a:endParaRPr lang="zh-CN" altLang="en-US" kern="1000" dirty="0">
              <a:latin typeface="Times New Roman" panose="02020603050405020304" pitchFamily="18" charset="0"/>
              <a:ea typeface="方正书宋简体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为了方便使用，可以为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spoon.bat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 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桌面快捷方式。创建快捷方式后，右键单击新创建的快捷文件，在弹出菜单中选择属性。打开的属性对话框里显示了快捷方式标签。在这个标签下“更改图标”按钮可以为这个快捷方式选中一个容易识别的图标</a:t>
            </a:r>
            <a:r>
              <a:rPr lang="zh-CN" altLang="en-US" kern="1000" spc="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一般选择 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目录下的</a:t>
            </a:r>
            <a:r>
              <a:rPr lang="en-US" altLang="zh-CN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spoon.ico</a:t>
            </a:r>
            <a:r>
              <a:rPr lang="zh-CN" altLang="en-US" kern="1000" spc="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zh-CN" altLang="en-US" kern="10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任意多边形 133"/>
          <p:cNvSpPr/>
          <p:nvPr/>
        </p:nvSpPr>
        <p:spPr>
          <a:xfrm>
            <a:off x="0" y="2388385"/>
            <a:ext cx="9144000" cy="370511"/>
          </a:xfrm>
          <a:custGeom>
            <a:avLst/>
            <a:gdLst>
              <a:gd name="connsiteX0" fmla="*/ 0 w 9948397"/>
              <a:gd name="connsiteY0" fmla="*/ 541994 h 693248"/>
              <a:gd name="connsiteX1" fmla="*/ 1395663 w 9948397"/>
              <a:gd name="connsiteY1" fmla="*/ 95106 h 693248"/>
              <a:gd name="connsiteX2" fmla="*/ 3258839 w 9948397"/>
              <a:gd name="connsiteY2" fmla="*/ 590120 h 693248"/>
              <a:gd name="connsiteX3" fmla="*/ 5266394 w 9948397"/>
              <a:gd name="connsiteY3" fmla="*/ 12604 h 693248"/>
              <a:gd name="connsiteX4" fmla="*/ 7053943 w 9948397"/>
              <a:gd name="connsiteY4" fmla="*/ 665747 h 693248"/>
              <a:gd name="connsiteX5" fmla="*/ 8621486 w 9948397"/>
              <a:gd name="connsiteY5" fmla="*/ 136357 h 693248"/>
              <a:gd name="connsiteX6" fmla="*/ 9948397 w 9948397"/>
              <a:gd name="connsiteY6" fmla="*/ 693248 h 69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8397" h="693248">
                <a:moveTo>
                  <a:pt x="0" y="541994"/>
                </a:moveTo>
                <a:cubicBezTo>
                  <a:pt x="426261" y="314539"/>
                  <a:pt x="852523" y="87085"/>
                  <a:pt x="1395663" y="95106"/>
                </a:cubicBezTo>
                <a:cubicBezTo>
                  <a:pt x="1938803" y="103127"/>
                  <a:pt x="2613717" y="603870"/>
                  <a:pt x="3258839" y="590120"/>
                </a:cubicBezTo>
                <a:cubicBezTo>
                  <a:pt x="3903961" y="576370"/>
                  <a:pt x="4633877" y="0"/>
                  <a:pt x="5266394" y="12604"/>
                </a:cubicBezTo>
                <a:cubicBezTo>
                  <a:pt x="5898911" y="25208"/>
                  <a:pt x="6494761" y="645121"/>
                  <a:pt x="7053943" y="665747"/>
                </a:cubicBezTo>
                <a:cubicBezTo>
                  <a:pt x="7613125" y="686373"/>
                  <a:pt x="8139077" y="131774"/>
                  <a:pt x="8621486" y="136357"/>
                </a:cubicBezTo>
                <a:cubicBezTo>
                  <a:pt x="9103895" y="140941"/>
                  <a:pt x="9727245" y="600433"/>
                  <a:pt x="9948397" y="693248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任意多边形 134"/>
          <p:cNvSpPr/>
          <p:nvPr/>
        </p:nvSpPr>
        <p:spPr>
          <a:xfrm>
            <a:off x="-6875" y="2286011"/>
            <a:ext cx="9157750" cy="493868"/>
          </a:xfrm>
          <a:custGeom>
            <a:avLst/>
            <a:gdLst>
              <a:gd name="connsiteX0" fmla="*/ 0 w 9157750"/>
              <a:gd name="connsiteY0" fmla="*/ 55001 h 493868"/>
              <a:gd name="connsiteX1" fmla="*/ 1381913 w 9157750"/>
              <a:gd name="connsiteY1" fmla="*/ 412511 h 493868"/>
              <a:gd name="connsiteX2" fmla="*/ 3066334 w 9157750"/>
              <a:gd name="connsiteY2" fmla="*/ 6875 h 493868"/>
              <a:gd name="connsiteX3" fmla="*/ 5163266 w 9157750"/>
              <a:gd name="connsiteY3" fmla="*/ 453762 h 493868"/>
              <a:gd name="connsiteX4" fmla="*/ 6930189 w 9157750"/>
              <a:gd name="connsiteY4" fmla="*/ 6875 h 493868"/>
              <a:gd name="connsiteX5" fmla="*/ 8373979 w 9157750"/>
              <a:gd name="connsiteY5" fmla="*/ 481263 h 493868"/>
              <a:gd name="connsiteX6" fmla="*/ 9157750 w 9157750"/>
              <a:gd name="connsiteY6" fmla="*/ 82502 h 49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7750" h="493868">
                <a:moveTo>
                  <a:pt x="0" y="55001"/>
                </a:moveTo>
                <a:cubicBezTo>
                  <a:pt x="435428" y="237766"/>
                  <a:pt x="870857" y="420532"/>
                  <a:pt x="1381913" y="412511"/>
                </a:cubicBezTo>
                <a:cubicBezTo>
                  <a:pt x="1892969" y="404490"/>
                  <a:pt x="2436109" y="0"/>
                  <a:pt x="3066334" y="6875"/>
                </a:cubicBezTo>
                <a:cubicBezTo>
                  <a:pt x="3696559" y="13750"/>
                  <a:pt x="4519290" y="453762"/>
                  <a:pt x="5163266" y="453762"/>
                </a:cubicBezTo>
                <a:cubicBezTo>
                  <a:pt x="5807242" y="453762"/>
                  <a:pt x="6395070" y="2292"/>
                  <a:pt x="6930189" y="6875"/>
                </a:cubicBezTo>
                <a:cubicBezTo>
                  <a:pt x="7465308" y="11459"/>
                  <a:pt x="8002719" y="468659"/>
                  <a:pt x="8373979" y="481263"/>
                </a:cubicBezTo>
                <a:cubicBezTo>
                  <a:pt x="8745239" y="493868"/>
                  <a:pt x="9157750" y="82502"/>
                  <a:pt x="9157750" y="82502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文本框 6"/>
          <p:cNvSpPr txBox="1"/>
          <p:nvPr/>
        </p:nvSpPr>
        <p:spPr>
          <a:xfrm>
            <a:off x="152407" y="129108"/>
            <a:ext cx="142876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918292" y="2158305"/>
            <a:ext cx="3507093" cy="798861"/>
            <a:chOff x="2934627" y="2155765"/>
            <a:chExt cx="3507093" cy="798861"/>
          </a:xfrm>
        </p:grpSpPr>
        <p:grpSp>
          <p:nvGrpSpPr>
            <p:cNvPr id="133" name="组合 132"/>
            <p:cNvGrpSpPr/>
            <p:nvPr/>
          </p:nvGrpSpPr>
          <p:grpSpPr>
            <a:xfrm>
              <a:off x="2934627" y="2156766"/>
              <a:ext cx="784833" cy="797860"/>
              <a:chOff x="3034639" y="1998468"/>
              <a:chExt cx="784833" cy="797860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3034639" y="1998468"/>
                <a:ext cx="784833" cy="797860"/>
                <a:chOff x="2436651" y="2227562"/>
                <a:chExt cx="554156" cy="563354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2436651" y="2227562"/>
                  <a:ext cx="554156" cy="5541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B22F33">
                      <a:alpha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5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487872" y="2273851"/>
                  <a:ext cx="461578" cy="461578"/>
                </a:xfrm>
                <a:prstGeom prst="ellipse">
                  <a:avLst/>
                </a:prstGeom>
                <a:solidFill>
                  <a:srgbClr val="B22F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2840930" y="2662245"/>
                  <a:ext cx="128671" cy="128671"/>
                </a:xfrm>
                <a:prstGeom prst="ellipse">
                  <a:avLst/>
                </a:prstGeom>
                <a:solidFill>
                  <a:srgbClr val="FDAF17">
                    <a:alpha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2487872" y="2239857"/>
                  <a:ext cx="80950" cy="80950"/>
                </a:xfrm>
                <a:prstGeom prst="ellipse">
                  <a:avLst/>
                </a:prstGeom>
                <a:solidFill>
                  <a:srgbClr val="FDAF17">
                    <a:alpha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2" name="TextBox 131"/>
              <p:cNvSpPr txBox="1"/>
              <p:nvPr/>
            </p:nvSpPr>
            <p:spPr>
              <a:xfrm>
                <a:off x="3107096" y="2096974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5656887" y="2155765"/>
              <a:ext cx="784833" cy="785201"/>
              <a:chOff x="3613759" y="1997467"/>
              <a:chExt cx="784833" cy="785201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3613759" y="1997467"/>
                <a:ext cx="784833" cy="785201"/>
                <a:chOff x="2845557" y="2226855"/>
                <a:chExt cx="554156" cy="554416"/>
              </a:xfrm>
            </p:grpSpPr>
            <p:sp>
              <p:nvSpPr>
                <p:cNvPr id="139" name="椭圆 138"/>
                <p:cNvSpPr/>
                <p:nvPr/>
              </p:nvSpPr>
              <p:spPr>
                <a:xfrm>
                  <a:off x="2845557" y="2227114"/>
                  <a:ext cx="554156" cy="5541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B22F33">
                      <a:alpha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5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0" name="椭圆 139"/>
                <p:cNvSpPr/>
                <p:nvPr/>
              </p:nvSpPr>
              <p:spPr>
                <a:xfrm>
                  <a:off x="2891846" y="2273403"/>
                  <a:ext cx="461578" cy="461578"/>
                </a:xfrm>
                <a:prstGeom prst="ellipse">
                  <a:avLst/>
                </a:prstGeom>
                <a:solidFill>
                  <a:srgbClr val="B22F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1" name="椭圆 140"/>
                <p:cNvSpPr/>
                <p:nvPr/>
              </p:nvSpPr>
              <p:spPr>
                <a:xfrm>
                  <a:off x="3244904" y="2649243"/>
                  <a:ext cx="128671" cy="128671"/>
                </a:xfrm>
                <a:prstGeom prst="ellipse">
                  <a:avLst/>
                </a:prstGeom>
                <a:solidFill>
                  <a:srgbClr val="FDAF17">
                    <a:alpha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椭圆 141"/>
                <p:cNvSpPr/>
                <p:nvPr/>
              </p:nvSpPr>
              <p:spPr>
                <a:xfrm>
                  <a:off x="2891846" y="2226855"/>
                  <a:ext cx="80950" cy="80950"/>
                </a:xfrm>
                <a:prstGeom prst="ellipse">
                  <a:avLst/>
                </a:prstGeom>
                <a:solidFill>
                  <a:srgbClr val="FDAF17">
                    <a:alpha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3686216" y="2078559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9" name="矩形 158"/>
          <p:cNvSpPr/>
          <p:nvPr/>
        </p:nvSpPr>
        <p:spPr>
          <a:xfrm>
            <a:off x="214282" y="0"/>
            <a:ext cx="72000" cy="720000"/>
          </a:xfrm>
          <a:prstGeom prst="rect">
            <a:avLst/>
          </a:pr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Box 5"/>
          <p:cNvSpPr txBox="1"/>
          <p:nvPr/>
        </p:nvSpPr>
        <p:spPr>
          <a:xfrm>
            <a:off x="2416810" y="3204210"/>
            <a:ext cx="1801495" cy="386715"/>
          </a:xfrm>
          <a:prstGeom prst="rect">
            <a:avLst/>
          </a:prstGeom>
          <a:noFill/>
        </p:spPr>
        <p:txBody>
          <a:bodyPr wrap="square" lIns="48767" tIns="24383" rIns="48767" bIns="24383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sp>
        <p:nvSpPr>
          <p:cNvPr id="39" name="TextBox 5"/>
          <p:cNvSpPr txBox="1"/>
          <p:nvPr/>
        </p:nvSpPr>
        <p:spPr>
          <a:xfrm>
            <a:off x="4976495" y="1351915"/>
            <a:ext cx="2112645" cy="386715"/>
          </a:xfrm>
          <a:prstGeom prst="rect">
            <a:avLst/>
          </a:prstGeom>
          <a:noFill/>
        </p:spPr>
        <p:txBody>
          <a:bodyPr wrap="square" lIns="48767" tIns="24383" rIns="48767" bIns="24383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使用简介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20" grpId="0"/>
      <p:bldP spid="1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Kettle</a:t>
            </a:r>
            <a:r>
              <a:rPr lang="zh-CN" altLang="en-US" dirty="0"/>
              <a:t>的下载安装与</a:t>
            </a:r>
            <a:r>
              <a:rPr lang="en-US" altLang="zh-CN" dirty="0"/>
              <a:t>spoon</a:t>
            </a:r>
            <a:r>
              <a:rPr lang="zh-CN" altLang="en-US" dirty="0"/>
              <a:t>启动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69599"/>
            <a:ext cx="4464496" cy="4552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401" y="69784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/>
              <a:t>spoon.bat</a:t>
            </a:r>
            <a:r>
              <a:rPr lang="zh-CN" altLang="en-US" dirty="0"/>
              <a:t>的图标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0" y="1959744"/>
            <a:ext cx="9144000" cy="370511"/>
          </a:xfrm>
          <a:custGeom>
            <a:avLst/>
            <a:gdLst>
              <a:gd name="connsiteX0" fmla="*/ 0 w 9948397"/>
              <a:gd name="connsiteY0" fmla="*/ 541994 h 693248"/>
              <a:gd name="connsiteX1" fmla="*/ 1395663 w 9948397"/>
              <a:gd name="connsiteY1" fmla="*/ 95106 h 693248"/>
              <a:gd name="connsiteX2" fmla="*/ 3258839 w 9948397"/>
              <a:gd name="connsiteY2" fmla="*/ 590120 h 693248"/>
              <a:gd name="connsiteX3" fmla="*/ 5266394 w 9948397"/>
              <a:gd name="connsiteY3" fmla="*/ 12604 h 693248"/>
              <a:gd name="connsiteX4" fmla="*/ 7053943 w 9948397"/>
              <a:gd name="connsiteY4" fmla="*/ 665747 h 693248"/>
              <a:gd name="connsiteX5" fmla="*/ 8621486 w 9948397"/>
              <a:gd name="connsiteY5" fmla="*/ 136357 h 693248"/>
              <a:gd name="connsiteX6" fmla="*/ 9948397 w 9948397"/>
              <a:gd name="connsiteY6" fmla="*/ 693248 h 69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8397" h="693248">
                <a:moveTo>
                  <a:pt x="0" y="541994"/>
                </a:moveTo>
                <a:cubicBezTo>
                  <a:pt x="426261" y="314539"/>
                  <a:pt x="852523" y="87085"/>
                  <a:pt x="1395663" y="95106"/>
                </a:cubicBezTo>
                <a:cubicBezTo>
                  <a:pt x="1938803" y="103127"/>
                  <a:pt x="2613717" y="603870"/>
                  <a:pt x="3258839" y="590120"/>
                </a:cubicBezTo>
                <a:cubicBezTo>
                  <a:pt x="3903961" y="576370"/>
                  <a:pt x="4633877" y="0"/>
                  <a:pt x="5266394" y="12604"/>
                </a:cubicBezTo>
                <a:cubicBezTo>
                  <a:pt x="5898911" y="25208"/>
                  <a:pt x="6494761" y="645121"/>
                  <a:pt x="7053943" y="665747"/>
                </a:cubicBezTo>
                <a:cubicBezTo>
                  <a:pt x="7613125" y="686373"/>
                  <a:pt x="8139077" y="131774"/>
                  <a:pt x="8621486" y="136357"/>
                </a:cubicBezTo>
                <a:cubicBezTo>
                  <a:pt x="9103895" y="140941"/>
                  <a:pt x="9727245" y="600433"/>
                  <a:pt x="9948397" y="693248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-6875" y="1857370"/>
            <a:ext cx="9157750" cy="493868"/>
          </a:xfrm>
          <a:custGeom>
            <a:avLst/>
            <a:gdLst>
              <a:gd name="connsiteX0" fmla="*/ 0 w 9157750"/>
              <a:gd name="connsiteY0" fmla="*/ 55001 h 493868"/>
              <a:gd name="connsiteX1" fmla="*/ 1381913 w 9157750"/>
              <a:gd name="connsiteY1" fmla="*/ 412511 h 493868"/>
              <a:gd name="connsiteX2" fmla="*/ 3066334 w 9157750"/>
              <a:gd name="connsiteY2" fmla="*/ 6875 h 493868"/>
              <a:gd name="connsiteX3" fmla="*/ 5163266 w 9157750"/>
              <a:gd name="connsiteY3" fmla="*/ 453762 h 493868"/>
              <a:gd name="connsiteX4" fmla="*/ 6930189 w 9157750"/>
              <a:gd name="connsiteY4" fmla="*/ 6875 h 493868"/>
              <a:gd name="connsiteX5" fmla="*/ 8373979 w 9157750"/>
              <a:gd name="connsiteY5" fmla="*/ 481263 h 493868"/>
              <a:gd name="connsiteX6" fmla="*/ 9157750 w 9157750"/>
              <a:gd name="connsiteY6" fmla="*/ 82502 h 49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7750" h="493868">
                <a:moveTo>
                  <a:pt x="0" y="55001"/>
                </a:moveTo>
                <a:cubicBezTo>
                  <a:pt x="435428" y="237766"/>
                  <a:pt x="870857" y="420532"/>
                  <a:pt x="1381913" y="412511"/>
                </a:cubicBezTo>
                <a:cubicBezTo>
                  <a:pt x="1892969" y="404490"/>
                  <a:pt x="2436109" y="0"/>
                  <a:pt x="3066334" y="6875"/>
                </a:cubicBezTo>
                <a:cubicBezTo>
                  <a:pt x="3696559" y="13750"/>
                  <a:pt x="4519290" y="453762"/>
                  <a:pt x="5163266" y="453762"/>
                </a:cubicBezTo>
                <a:cubicBezTo>
                  <a:pt x="5807242" y="453762"/>
                  <a:pt x="6395070" y="2292"/>
                  <a:pt x="6930189" y="6875"/>
                </a:cubicBezTo>
                <a:cubicBezTo>
                  <a:pt x="7465308" y="11459"/>
                  <a:pt x="8002719" y="468659"/>
                  <a:pt x="8373979" y="481263"/>
                </a:cubicBezTo>
                <a:cubicBezTo>
                  <a:pt x="8745239" y="493868"/>
                  <a:pt x="9157750" y="82502"/>
                  <a:pt x="9157750" y="82502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383513" y="928676"/>
            <a:ext cx="2402671" cy="2442551"/>
            <a:chOff x="1000099" y="1980054"/>
            <a:chExt cx="784833" cy="797860"/>
          </a:xfrm>
        </p:grpSpPr>
        <p:grpSp>
          <p:nvGrpSpPr>
            <p:cNvPr id="28" name="组合 130"/>
            <p:cNvGrpSpPr/>
            <p:nvPr/>
          </p:nvGrpSpPr>
          <p:grpSpPr>
            <a:xfrm>
              <a:off x="1000099" y="1980054"/>
              <a:ext cx="784833" cy="797860"/>
              <a:chOff x="1000100" y="2214560"/>
              <a:chExt cx="554156" cy="56335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000100" y="2214560"/>
                <a:ext cx="554156" cy="554157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B22F3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46389" y="2260849"/>
                <a:ext cx="461578" cy="461578"/>
              </a:xfrm>
              <a:prstGeom prst="ellipse">
                <a:avLst/>
              </a:prstGeom>
              <a:solidFill>
                <a:srgbClr val="B22F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399447" y="2649243"/>
                <a:ext cx="128671" cy="128671"/>
              </a:xfrm>
              <a:prstGeom prst="ellipse">
                <a:avLst/>
              </a:prstGeom>
              <a:solidFill>
                <a:srgbClr val="FDAF17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46389" y="2226855"/>
                <a:ext cx="80950" cy="80950"/>
              </a:xfrm>
              <a:prstGeom prst="ellipse">
                <a:avLst/>
              </a:prstGeom>
              <a:solidFill>
                <a:srgbClr val="FDAF17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138769" y="2116106"/>
              <a:ext cx="507494" cy="5127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bg1"/>
                  </a:solidFill>
                </a:rPr>
                <a:t>02</a:t>
              </a:r>
              <a:endParaRPr lang="zh-CN" altLang="en-US" sz="9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自由: 形状 34"/>
          <p:cNvSpPr/>
          <p:nvPr/>
        </p:nvSpPr>
        <p:spPr>
          <a:xfrm rot="2700000">
            <a:off x="2520426" y="3384253"/>
            <a:ext cx="128842" cy="128842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8"/>
          <p:cNvSpPr txBox="1"/>
          <p:nvPr/>
        </p:nvSpPr>
        <p:spPr>
          <a:xfrm>
            <a:off x="1000100" y="3571882"/>
            <a:ext cx="3160876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的使用简介</a:t>
            </a:r>
          </a:p>
        </p:txBody>
      </p:sp>
      <p:pic>
        <p:nvPicPr>
          <p:cNvPr id="11" name="图片 10" descr="曙光科技机器人设-男.png"/>
          <p:cNvPicPr>
            <a:picLocks noChangeAspect="1"/>
          </p:cNvPicPr>
          <p:nvPr/>
        </p:nvPicPr>
        <p:blipFill>
          <a:blip r:embed="rId4"/>
          <a:srcRect l="52344" r="9375"/>
          <a:stretch>
            <a:fillRect/>
          </a:stretch>
        </p:blipFill>
        <p:spPr>
          <a:xfrm>
            <a:off x="5503229" y="0"/>
            <a:ext cx="350046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Kettle</a:t>
            </a:r>
            <a:r>
              <a:rPr lang="zh-CN" altLang="en-US" dirty="0"/>
              <a:t>的使用简介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1131590"/>
            <a:ext cx="7848872" cy="336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转换是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ETL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解决方案中最主要的部分，它负责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处理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抽取、转换、加载各阶段对数据行的各种操作。转换包括一个或多个步骤，如读取文件、过滤输出行、数据清洗或将数据加载到数据库。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转换里的步骤通过跳来连接，跳定义了一个单向通道，允许数据从一个步骤向另一个步骤流动。在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里，数据的单位是行，数据流就是数据行从一个步骤到另一个步骤的移动。数据流的另一个同义词就是记录流。</a:t>
            </a:r>
            <a:endParaRPr lang="en-US" altLang="zh-CN" kern="100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除了步骤和跳</a:t>
            </a:r>
            <a:r>
              <a:rPr lang="en-US" altLang="zh-CN" dirty="0"/>
              <a:t>,</a:t>
            </a:r>
            <a:r>
              <a:rPr lang="zh-CN" altLang="zh-CN" dirty="0"/>
              <a:t>转换还包括了注释，注释是一个小的文本框，可以放在转换流程图的任何位置。注释的主要目的是使转换文档化。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pic>
        <p:nvPicPr>
          <p:cNvPr id="102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9582"/>
            <a:ext cx="3888432" cy="29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sp>
        <p:nvSpPr>
          <p:cNvPr id="3" name="矩形 2"/>
          <p:cNvSpPr/>
          <p:nvPr/>
        </p:nvSpPr>
        <p:spPr>
          <a:xfrm>
            <a:off x="503980" y="1279088"/>
            <a:ext cx="81360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步骤是转换里的基本组成部分。它是一个图形化的组件，可以通过配置步骤的参数，使得它完成相应的功能。例子显示了两个步骤，分别为“表输入”和“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输出”。配置“表输入”步骤的参数，可以使得这个步骤从指定的数据库中读取指定关系表的数据；配置“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 步骤的参数，可以使得这个步骤向指定的路径创建一个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表格，并写入数据。当这两个步骤用跳（箭头连接线）连接起来的时候，“表输入”步骤读取的数据，通过跳，传输给了“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输出”步骤。最终，“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输出”步骤把“表输入”所读取的数据，写入到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表格中。这个跳，对“表输入”而言，是个输出跳；对“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输出”而言，是个输入跳。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396401" y="136419"/>
            <a:ext cx="6675929" cy="369080"/>
          </a:xfrm>
        </p:spPr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grpSp>
        <p:nvGrpSpPr>
          <p:cNvPr id="79" name="组合 78"/>
          <p:cNvGrpSpPr>
            <a:grpSpLocks noChangeAspect="1"/>
          </p:cNvGrpSpPr>
          <p:nvPr/>
        </p:nvGrpSpPr>
        <p:grpSpPr>
          <a:xfrm>
            <a:off x="3812429" y="1611808"/>
            <a:ext cx="1865194" cy="1865195"/>
            <a:chOff x="5077984" y="2163526"/>
            <a:chExt cx="2194346" cy="2194347"/>
          </a:xfrm>
        </p:grpSpPr>
        <p:sp>
          <p:nvSpPr>
            <p:cNvPr id="80" name="椭圆 79"/>
            <p:cNvSpPr/>
            <p:nvPr/>
          </p:nvSpPr>
          <p:spPr>
            <a:xfrm>
              <a:off x="5077984" y="2163526"/>
              <a:ext cx="2194346" cy="2194347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333637" y="2429381"/>
              <a:ext cx="1727200" cy="1727200"/>
            </a:xfrm>
            <a:prstGeom prst="ellipse">
              <a:avLst/>
            </a:pr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步骤的关键特性</a:t>
              </a:r>
            </a:p>
          </p:txBody>
        </p:sp>
      </p:grp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1511704" y="979652"/>
            <a:ext cx="1965613" cy="1512011"/>
            <a:chOff x="2200044" y="1144020"/>
            <a:chExt cx="2276124" cy="1750866"/>
          </a:xfrm>
        </p:grpSpPr>
        <p:sp>
          <p:nvSpPr>
            <p:cNvPr id="85" name="圆角矩形 84"/>
            <p:cNvSpPr/>
            <p:nvPr/>
          </p:nvSpPr>
          <p:spPr>
            <a:xfrm>
              <a:off x="2200044" y="1144020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每个步骤都会读、写数据行（唯一例外是“生成记录”步骤</a:t>
              </a:r>
              <a:r>
                <a:rPr lang="en-US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,</a:t>
              </a: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该步骤只写数据）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2391109" y="167015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0" name="组合 89"/>
          <p:cNvGrpSpPr>
            <a:grpSpLocks noChangeAspect="1"/>
          </p:cNvGrpSpPr>
          <p:nvPr/>
        </p:nvGrpSpPr>
        <p:grpSpPr>
          <a:xfrm>
            <a:off x="6032420" y="978789"/>
            <a:ext cx="1965613" cy="1512011"/>
            <a:chOff x="7958375" y="1117757"/>
            <a:chExt cx="2276124" cy="1750866"/>
          </a:xfrm>
        </p:grpSpPr>
        <p:sp>
          <p:nvSpPr>
            <p:cNvPr id="91" name="圆角矩形 90"/>
            <p:cNvSpPr/>
            <p:nvPr/>
          </p:nvSpPr>
          <p:spPr>
            <a:xfrm>
              <a:off x="7958375" y="1117757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步骤之间通过跳进行数据行的单向传输。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8166301" y="164090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1510230" y="2840353"/>
            <a:ext cx="2018665" cy="1503056"/>
            <a:chOff x="2196030" y="3154581"/>
            <a:chExt cx="2351483" cy="1750866"/>
          </a:xfrm>
        </p:grpSpPr>
        <p:sp>
          <p:nvSpPr>
            <p:cNvPr id="97" name="圆角矩形 96"/>
            <p:cNvSpPr/>
            <p:nvPr/>
          </p:nvSpPr>
          <p:spPr>
            <a:xfrm>
              <a:off x="2196030" y="3154581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大多数的步骤都可以有多个输出跳。一个步骤的数据发送可以被设置为轮流发送和复制发送。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196030" y="3613189"/>
              <a:ext cx="2351483" cy="390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>
            <a:grpSpLocks noChangeAspect="1"/>
          </p:cNvGrpSpPr>
          <p:nvPr/>
        </p:nvGrpSpPr>
        <p:grpSpPr>
          <a:xfrm>
            <a:off x="6059520" y="2898138"/>
            <a:ext cx="2165350" cy="1512011"/>
            <a:chOff x="7454348" y="3221494"/>
            <a:chExt cx="2507414" cy="1750866"/>
          </a:xfrm>
        </p:grpSpPr>
        <p:sp>
          <p:nvSpPr>
            <p:cNvPr id="103" name="圆角矩形 102"/>
            <p:cNvSpPr/>
            <p:nvPr/>
          </p:nvSpPr>
          <p:spPr>
            <a:xfrm>
              <a:off x="7454348" y="3221494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在运行转换时，一个线程运行一个步骤，所有步骤的线程几乎同时运行。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7454348" y="3744301"/>
              <a:ext cx="2507414" cy="352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0" name="组合 119"/>
          <p:cNvGrpSpPr>
            <a:grpSpLocks noChangeAspect="1"/>
          </p:cNvGrpSpPr>
          <p:nvPr/>
        </p:nvGrpSpPr>
        <p:grpSpPr>
          <a:xfrm>
            <a:off x="3776114" y="3500602"/>
            <a:ext cx="1965613" cy="1512011"/>
            <a:chOff x="2365779" y="1143385"/>
            <a:chExt cx="1934705" cy="1488236"/>
          </a:xfrm>
        </p:grpSpPr>
        <p:sp>
          <p:nvSpPr>
            <p:cNvPr id="121" name="圆角矩形 120"/>
            <p:cNvSpPr>
              <a:spLocks noChangeAspect="1"/>
            </p:cNvSpPr>
            <p:nvPr/>
          </p:nvSpPr>
          <p:spPr>
            <a:xfrm>
              <a:off x="2365779" y="1143385"/>
              <a:ext cx="1934705" cy="148823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lvl="0" algn="ctr">
                <a:defRPr/>
              </a:pPr>
              <a:r>
                <a:rPr lang="zh-CN" altLang="zh-CN" sz="1400" kern="10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除了具备有上面这些共性功能，每个步骤都有明显的功能区别，这可以通过步骤类型体现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391109" y="167015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5" name="组合 124"/>
          <p:cNvGrpSpPr>
            <a:grpSpLocks noChangeAspect="1"/>
          </p:cNvGrpSpPr>
          <p:nvPr/>
        </p:nvGrpSpPr>
        <p:grpSpPr>
          <a:xfrm>
            <a:off x="3773090" y="61849"/>
            <a:ext cx="1965613" cy="1512011"/>
            <a:chOff x="7958375" y="1117757"/>
            <a:chExt cx="2276124" cy="1750866"/>
          </a:xfrm>
        </p:grpSpPr>
        <p:sp>
          <p:nvSpPr>
            <p:cNvPr id="126" name="圆角矩形 125"/>
            <p:cNvSpPr/>
            <p:nvPr/>
          </p:nvSpPr>
          <p:spPr>
            <a:xfrm>
              <a:off x="7958375" y="1117757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r>
                <a:rPr lang="zh-CN" altLang="zh-CN" sz="1400" kern="1000" dirty="0">
                  <a:latin typeface="宋体" panose="02010600030101010101" pitchFamily="2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步骤需要有一个唯一性的名字</a:t>
              </a:r>
              <a:endParaRPr lang="zh-CN" altLang="en-US" sz="1400" dirty="0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8166301" y="164090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1479143"/>
            <a:ext cx="770485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的跳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就是步骤之间带箭头的连线，跳定义了步骤之间进行数据传输的单向通道。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从程序执行的角度看，跳实际上是两个步骤线程之间进行数据行传输的缓存。这个缓存被称为行集，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行集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的大小可以在转换的设置里定义。当行集满了，向行集写数据的步骤将停止写入，直到行集里又有了空间。当行集空了，从行集读取数据的步骤停止读取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直到行集里又有可读的数据行。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03200" algn="just">
              <a:spcAft>
                <a:spcPts val="0"/>
              </a:spcAft>
            </a:pPr>
            <a:r>
              <a:rPr lang="zh-CN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注意：因为在转换里每个步骤都依赖前一个步骤获取字段值，所以当创建新跳的时候</a:t>
            </a:r>
            <a:r>
              <a:rPr lang="en-US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跳的方向是单向的，不能是双向循环的。</a:t>
            </a:r>
            <a:endParaRPr lang="zh-CN" altLang="zh-CN" kern="1000" dirty="0">
              <a:solidFill>
                <a:srgbClr val="FF0000"/>
              </a:solidFill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51520" y="2089982"/>
            <a:ext cx="4797743" cy="1984534"/>
            <a:chOff x="1320800" y="3314700"/>
            <a:chExt cx="5330825" cy="2205038"/>
          </a:xfrm>
        </p:grpSpPr>
        <p:sp>
          <p:nvSpPr>
            <p:cNvPr id="14" name="右箭头 1"/>
            <p:cNvSpPr/>
            <p:nvPr/>
          </p:nvSpPr>
          <p:spPr>
            <a:xfrm flipH="1">
              <a:off x="1320800" y="3314700"/>
              <a:ext cx="4270375" cy="2205038"/>
            </a:xfrm>
            <a:prstGeom prst="rightArrow">
              <a:avLst/>
            </a:prstGeom>
            <a:solidFill>
              <a:srgbClr val="E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flipV="1">
              <a:off x="5591175" y="3859213"/>
              <a:ext cx="1060450" cy="1106487"/>
            </a:xfrm>
            <a:prstGeom prst="rtTriangle">
              <a:avLst/>
            </a:prstGeom>
            <a:solidFill>
              <a:srgbClr val="B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4084768" y="1097716"/>
            <a:ext cx="4802447" cy="1984533"/>
            <a:chOff x="5581686" y="2211389"/>
            <a:chExt cx="5336052" cy="2205037"/>
          </a:xfrm>
        </p:grpSpPr>
        <p:sp>
          <p:nvSpPr>
            <p:cNvPr id="12" name="右箭头 3"/>
            <p:cNvSpPr/>
            <p:nvPr/>
          </p:nvSpPr>
          <p:spPr>
            <a:xfrm>
              <a:off x="6645775" y="2211389"/>
              <a:ext cx="4271963" cy="2205037"/>
            </a:xfrm>
            <a:prstGeom prst="rightArrow">
              <a:avLst/>
            </a:prstGeom>
            <a:solidFill>
              <a:srgbClr val="002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flipH="1">
              <a:off x="5581686" y="2760663"/>
              <a:ext cx="1060450" cy="1106487"/>
            </a:xfrm>
            <a:prstGeom prst="rtTriangle">
              <a:avLst/>
            </a:prstGeom>
            <a:solidFill>
              <a:srgbClr val="00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899592" y="727050"/>
            <a:ext cx="2947988" cy="154228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defRPr/>
            </a:pP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不可能定义一个执行的顺序，也不可能确定一个起点步骤和终点步骤。因为所有步骤都以并发方式执行：当转换启动后，所有步骤都同时启动。每个步骤从它的</a:t>
            </a:r>
            <a:r>
              <a:rPr lang="zh-CN" altLang="zh-CN" sz="1050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输入跳</a:t>
            </a: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中读取数据，并把处理过的数据写到输出跳，直到输入跳里不再有数据，就中止步骤的运行。当所有的步骤都中止了，整个转换就中止了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2733" y="2874169"/>
            <a:ext cx="2268538" cy="40005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程序角度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37267" y="1889956"/>
            <a:ext cx="2270125" cy="40005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功能角度</a:t>
            </a:r>
          </a:p>
        </p:txBody>
      </p:sp>
      <p:sp>
        <p:nvSpPr>
          <p:cNvPr id="10" name="矩形 9"/>
          <p:cNvSpPr/>
          <p:nvPr/>
        </p:nvSpPr>
        <p:spPr>
          <a:xfrm>
            <a:off x="4611687" y="3445033"/>
            <a:ext cx="4532313" cy="70205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转换有明确的起点步骤和终点步骤。</a:t>
            </a:r>
            <a:r>
              <a:rPr lang="zh-CN" altLang="en-US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例子中</a:t>
            </a: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显示的转换起点就是“表输入”步骤（因为这个步骤生成数据行）。终点就是“</a:t>
            </a:r>
            <a:r>
              <a:rPr lang="en-US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sz="105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 步骤（因为这个步骤将数据写到文件，而且后面不再有其他节点）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191" y="2128141"/>
            <a:ext cx="45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</a:rPr>
              <a:t>转换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51720" y="738443"/>
            <a:ext cx="4457700" cy="4099703"/>
            <a:chOff x="3963425" y="988725"/>
            <a:chExt cx="4457700" cy="3074777"/>
          </a:xfrm>
        </p:grpSpPr>
        <p:cxnSp>
          <p:nvCxnSpPr>
            <p:cNvPr id="30" name="Straight Connector 4"/>
            <p:cNvCxnSpPr/>
            <p:nvPr/>
          </p:nvCxnSpPr>
          <p:spPr>
            <a:xfrm>
              <a:off x="3963425" y="988725"/>
              <a:ext cx="0" cy="307477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3963425" y="1893727"/>
              <a:ext cx="4457700" cy="1862509"/>
              <a:chOff x="3963425" y="1893727"/>
              <a:chExt cx="4457700" cy="1862509"/>
            </a:xfrm>
          </p:grpSpPr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3963425" y="1893727"/>
                <a:ext cx="4457700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9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3963425" y="3306485"/>
                <a:ext cx="4457700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9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 flipV="1">
                <a:off x="3963425" y="3753855"/>
                <a:ext cx="4457700" cy="2381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9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" name="Rectangle 13"/>
          <p:cNvSpPr/>
          <p:nvPr/>
        </p:nvSpPr>
        <p:spPr>
          <a:xfrm>
            <a:off x="3778117" y="735744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字符类型数据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Group 24"/>
          <p:cNvGrpSpPr/>
          <p:nvPr/>
        </p:nvGrpSpPr>
        <p:grpSpPr>
          <a:xfrm>
            <a:off x="2360501" y="1960823"/>
            <a:ext cx="1359694" cy="489672"/>
            <a:chOff x="2187746" y="2123279"/>
            <a:chExt cx="1927113" cy="1931011"/>
          </a:xfrm>
        </p:grpSpPr>
        <p:sp>
          <p:nvSpPr>
            <p:cNvPr id="27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/>
                <a:t>Integer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28"/>
          <p:cNvGrpSpPr/>
          <p:nvPr/>
        </p:nvGrpSpPr>
        <p:grpSpPr>
          <a:xfrm>
            <a:off x="2360110" y="2589651"/>
            <a:ext cx="1349898" cy="489672"/>
            <a:chOff x="2187746" y="2123279"/>
            <a:chExt cx="1927113" cy="1931011"/>
          </a:xfrm>
        </p:grpSpPr>
        <p:sp>
          <p:nvSpPr>
            <p:cNvPr id="2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 err="1"/>
                <a:t>BigNumber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32"/>
          <p:cNvGrpSpPr/>
          <p:nvPr/>
        </p:nvGrpSpPr>
        <p:grpSpPr>
          <a:xfrm>
            <a:off x="2364974" y="3218414"/>
            <a:ext cx="1340171" cy="489672"/>
            <a:chOff x="2187746" y="2123279"/>
            <a:chExt cx="1927113" cy="1931011"/>
          </a:xfrm>
        </p:grpSpPr>
        <p:sp>
          <p:nvSpPr>
            <p:cNvPr id="21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/>
                <a:t>Date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Group 36"/>
          <p:cNvGrpSpPr/>
          <p:nvPr/>
        </p:nvGrpSpPr>
        <p:grpSpPr>
          <a:xfrm>
            <a:off x="2370450" y="4468756"/>
            <a:ext cx="1340171" cy="489672"/>
            <a:chOff x="2187746" y="2123279"/>
            <a:chExt cx="1927113" cy="1931011"/>
          </a:xfrm>
        </p:grpSpPr>
        <p:sp>
          <p:nvSpPr>
            <p:cNvPr id="18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/>
                <a:t>Binary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4602" y="1358556"/>
            <a:ext cx="18250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数据以数据行的形式沿着步骤移动。一个数据行是零到多个字段的集合，字段包括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数据类型。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grpSp>
        <p:nvGrpSpPr>
          <p:cNvPr id="36" name="Group 24"/>
          <p:cNvGrpSpPr/>
          <p:nvPr/>
        </p:nvGrpSpPr>
        <p:grpSpPr>
          <a:xfrm>
            <a:off x="2370298" y="3841521"/>
            <a:ext cx="1359694" cy="489672"/>
            <a:chOff x="2187746" y="2123279"/>
            <a:chExt cx="1927113" cy="1931011"/>
          </a:xfrm>
        </p:grpSpPr>
        <p:sp>
          <p:nvSpPr>
            <p:cNvPr id="37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/>
                <a:t>Boolean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24"/>
          <p:cNvGrpSpPr/>
          <p:nvPr/>
        </p:nvGrpSpPr>
        <p:grpSpPr>
          <a:xfrm>
            <a:off x="2345452" y="738443"/>
            <a:ext cx="1359694" cy="489672"/>
            <a:chOff x="2187746" y="2123279"/>
            <a:chExt cx="1927113" cy="1931011"/>
          </a:xfrm>
        </p:grpSpPr>
        <p:sp>
          <p:nvSpPr>
            <p:cNvPr id="41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kern="0" dirty="0">
                  <a:latin typeface="+mn-lt"/>
                  <a:ea typeface="微软雅黑" panose="020B0503020204020204" pitchFamily="34" charset="-122"/>
                </a:rPr>
                <a:t>String</a:t>
              </a:r>
              <a:endParaRPr lang="zh-CN" altLang="en-US" sz="2490" kern="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24"/>
          <p:cNvGrpSpPr/>
          <p:nvPr/>
        </p:nvGrpSpPr>
        <p:grpSpPr>
          <a:xfrm>
            <a:off x="2355249" y="1335581"/>
            <a:ext cx="1359694" cy="491436"/>
            <a:chOff x="2187746" y="2123279"/>
            <a:chExt cx="1927113" cy="1937970"/>
          </a:xfrm>
        </p:grpSpPr>
        <p:sp>
          <p:nvSpPr>
            <p:cNvPr id="45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9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6" name="任意多边形 83"/>
            <p:cNvSpPr/>
            <p:nvPr/>
          </p:nvSpPr>
          <p:spPr bwMode="auto">
            <a:xfrm rot="16200000">
              <a:off x="2192216" y="2159986"/>
              <a:ext cx="1903186" cy="1899340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/>
                <a:t>Number</a:t>
              </a:r>
              <a:endParaRPr lang="zh-CN" altLang="en-US" sz="249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2051720" y="3172482"/>
            <a:ext cx="44577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90">
              <a:solidFill>
                <a:prstClr val="black"/>
              </a:solidFill>
            </a:endParaRPr>
          </a:p>
        </p:txBody>
      </p:sp>
      <p:sp>
        <p:nvSpPr>
          <p:cNvPr id="50" name="Line 19"/>
          <p:cNvSpPr>
            <a:spLocks noChangeShapeType="1"/>
          </p:cNvSpPr>
          <p:nvPr/>
        </p:nvSpPr>
        <p:spPr bwMode="auto">
          <a:xfrm>
            <a:off x="2051720" y="2578773"/>
            <a:ext cx="44577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90">
              <a:solidFill>
                <a:prstClr val="black"/>
              </a:solidFill>
            </a:endParaRPr>
          </a:p>
        </p:txBody>
      </p:sp>
      <p:sp>
        <p:nvSpPr>
          <p:cNvPr id="51" name="Line 18"/>
          <p:cNvSpPr>
            <a:spLocks noChangeShapeType="1"/>
          </p:cNvSpPr>
          <p:nvPr/>
        </p:nvSpPr>
        <p:spPr bwMode="auto">
          <a:xfrm>
            <a:off x="2051720" y="1335581"/>
            <a:ext cx="44577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90">
              <a:solidFill>
                <a:prstClr val="black"/>
              </a:solidFill>
            </a:endParaRPr>
          </a:p>
        </p:txBody>
      </p:sp>
      <p:sp>
        <p:nvSpPr>
          <p:cNvPr id="52" name="Rectangle 13"/>
          <p:cNvSpPr/>
          <p:nvPr/>
        </p:nvSpPr>
        <p:spPr>
          <a:xfrm>
            <a:off x="3798953" y="1350963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双精度浮点数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Rectangle 13"/>
          <p:cNvSpPr/>
          <p:nvPr/>
        </p:nvSpPr>
        <p:spPr>
          <a:xfrm>
            <a:off x="3827235" y="1987982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带符号长整型（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位）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13"/>
          <p:cNvSpPr/>
          <p:nvPr/>
        </p:nvSpPr>
        <p:spPr>
          <a:xfrm>
            <a:off x="3811159" y="2661206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任意精度数值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Rectangle 13"/>
          <p:cNvSpPr/>
          <p:nvPr/>
        </p:nvSpPr>
        <p:spPr>
          <a:xfrm>
            <a:off x="3798952" y="3293186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带毫秒精度的日期时间值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Rectangle 13"/>
          <p:cNvSpPr/>
          <p:nvPr/>
        </p:nvSpPr>
        <p:spPr>
          <a:xfrm>
            <a:off x="3827234" y="3891640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取值为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true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false</a:t>
            </a:r>
            <a:r>
              <a:rPr lang="zh-CN" altLang="zh-CN" kern="1000" dirty="0">
                <a:latin typeface="宋体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的布尔值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Rectangle 13"/>
          <p:cNvSpPr/>
          <p:nvPr/>
        </p:nvSpPr>
        <p:spPr>
          <a:xfrm>
            <a:off x="3811159" y="4494572"/>
            <a:ext cx="5162163" cy="4589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kern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二进制字段可以包括图形、声音、视频</a:t>
            </a:r>
            <a:r>
              <a:rPr lang="zh-CN" altLang="en-US" kern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335" dirty="0">
              <a:solidFill>
                <a:srgbClr val="7F7F7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cxnSp>
        <p:nvCxnSpPr>
          <p:cNvPr id="50" name="Straight Connector 51"/>
          <p:cNvCxnSpPr/>
          <p:nvPr/>
        </p:nvCxnSpPr>
        <p:spPr>
          <a:xfrm flipH="1">
            <a:off x="5023567" y="1758946"/>
            <a:ext cx="592592" cy="58287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2"/>
          <p:cNvCxnSpPr/>
          <p:nvPr/>
        </p:nvCxnSpPr>
        <p:spPr>
          <a:xfrm flipH="1" flipV="1">
            <a:off x="5046687" y="2585565"/>
            <a:ext cx="557372" cy="5765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91"/>
          <p:cNvCxnSpPr/>
          <p:nvPr/>
        </p:nvCxnSpPr>
        <p:spPr>
          <a:xfrm>
            <a:off x="3544542" y="1775974"/>
            <a:ext cx="593142" cy="58287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92"/>
          <p:cNvCxnSpPr/>
          <p:nvPr/>
        </p:nvCxnSpPr>
        <p:spPr>
          <a:xfrm flipV="1">
            <a:off x="3556653" y="2602594"/>
            <a:ext cx="557889" cy="5765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96"/>
          <p:cNvCxnSpPr/>
          <p:nvPr/>
        </p:nvCxnSpPr>
        <p:spPr>
          <a:xfrm flipV="1">
            <a:off x="3552961" y="2838268"/>
            <a:ext cx="593142" cy="573740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98"/>
          <p:cNvCxnSpPr/>
          <p:nvPr/>
        </p:nvCxnSpPr>
        <p:spPr>
          <a:xfrm flipH="1" flipV="1">
            <a:off x="5028629" y="2838268"/>
            <a:ext cx="575427" cy="565844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65"/>
          <p:cNvSpPr>
            <a:spLocks noChangeArrowheads="1"/>
          </p:cNvSpPr>
          <p:nvPr/>
        </p:nvSpPr>
        <p:spPr bwMode="auto">
          <a:xfrm>
            <a:off x="4192093" y="2227097"/>
            <a:ext cx="797998" cy="797998"/>
          </a:xfrm>
          <a:custGeom>
            <a:avLst/>
            <a:gdLst>
              <a:gd name="T0" fmla="*/ 381 w 417"/>
              <a:gd name="T1" fmla="*/ 203 h 417"/>
              <a:gd name="T2" fmla="*/ 381 w 417"/>
              <a:gd name="T3" fmla="*/ 203 h 417"/>
              <a:gd name="T4" fmla="*/ 416 w 417"/>
              <a:gd name="T5" fmla="*/ 141 h 417"/>
              <a:gd name="T6" fmla="*/ 408 w 417"/>
              <a:gd name="T7" fmla="*/ 106 h 417"/>
              <a:gd name="T8" fmla="*/ 337 w 417"/>
              <a:gd name="T9" fmla="*/ 79 h 417"/>
              <a:gd name="T10" fmla="*/ 319 w 417"/>
              <a:gd name="T11" fmla="*/ 17 h 417"/>
              <a:gd name="T12" fmla="*/ 275 w 417"/>
              <a:gd name="T13" fmla="*/ 0 h 417"/>
              <a:gd name="T14" fmla="*/ 213 w 417"/>
              <a:gd name="T15" fmla="*/ 35 h 417"/>
              <a:gd name="T16" fmla="*/ 151 w 417"/>
              <a:gd name="T17" fmla="*/ 0 h 417"/>
              <a:gd name="T18" fmla="*/ 107 w 417"/>
              <a:gd name="T19" fmla="*/ 17 h 417"/>
              <a:gd name="T20" fmla="*/ 89 w 417"/>
              <a:gd name="T21" fmla="*/ 79 h 417"/>
              <a:gd name="T22" fmla="*/ 18 w 417"/>
              <a:gd name="T23" fmla="*/ 106 h 417"/>
              <a:gd name="T24" fmla="*/ 0 w 417"/>
              <a:gd name="T25" fmla="*/ 141 h 417"/>
              <a:gd name="T26" fmla="*/ 44 w 417"/>
              <a:gd name="T27" fmla="*/ 203 h 417"/>
              <a:gd name="T28" fmla="*/ 0 w 417"/>
              <a:gd name="T29" fmla="*/ 275 h 417"/>
              <a:gd name="T30" fmla="*/ 18 w 417"/>
              <a:gd name="T31" fmla="*/ 310 h 417"/>
              <a:gd name="T32" fmla="*/ 89 w 417"/>
              <a:gd name="T33" fmla="*/ 328 h 417"/>
              <a:gd name="T34" fmla="*/ 107 w 417"/>
              <a:gd name="T35" fmla="*/ 398 h 417"/>
              <a:gd name="T36" fmla="*/ 151 w 417"/>
              <a:gd name="T37" fmla="*/ 416 h 417"/>
              <a:gd name="T38" fmla="*/ 213 w 417"/>
              <a:gd name="T39" fmla="*/ 372 h 417"/>
              <a:gd name="T40" fmla="*/ 275 w 417"/>
              <a:gd name="T41" fmla="*/ 416 h 417"/>
              <a:gd name="T42" fmla="*/ 319 w 417"/>
              <a:gd name="T43" fmla="*/ 398 h 417"/>
              <a:gd name="T44" fmla="*/ 337 w 417"/>
              <a:gd name="T45" fmla="*/ 328 h 417"/>
              <a:gd name="T46" fmla="*/ 408 w 417"/>
              <a:gd name="T47" fmla="*/ 310 h 417"/>
              <a:gd name="T48" fmla="*/ 416 w 417"/>
              <a:gd name="T49" fmla="*/ 265 h 417"/>
              <a:gd name="T50" fmla="*/ 381 w 417"/>
              <a:gd name="T51" fmla="*/ 203 h 417"/>
              <a:gd name="T52" fmla="*/ 213 w 417"/>
              <a:gd name="T53" fmla="*/ 292 h 417"/>
              <a:gd name="T54" fmla="*/ 213 w 417"/>
              <a:gd name="T55" fmla="*/ 292 h 417"/>
              <a:gd name="T56" fmla="*/ 125 w 417"/>
              <a:gd name="T57" fmla="*/ 203 h 417"/>
              <a:gd name="T58" fmla="*/ 213 w 417"/>
              <a:gd name="T59" fmla="*/ 115 h 417"/>
              <a:gd name="T60" fmla="*/ 301 w 417"/>
              <a:gd name="T61" fmla="*/ 203 h 417"/>
              <a:gd name="T62" fmla="*/ 213 w 417"/>
              <a:gd name="T63" fmla="*/ 29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rgbClr val="D24132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75" dirty="0">
              <a:cs typeface="+mn-ea"/>
              <a:sym typeface="+mn-lt"/>
            </a:endParaRPr>
          </a:p>
        </p:txBody>
      </p:sp>
      <p:sp>
        <p:nvSpPr>
          <p:cNvPr id="79" name="Rectangle 63"/>
          <p:cNvSpPr/>
          <p:nvPr/>
        </p:nvSpPr>
        <p:spPr>
          <a:xfrm>
            <a:off x="6176212" y="1998417"/>
            <a:ext cx="1294685" cy="252363"/>
          </a:xfrm>
          <a:prstGeom prst="rect">
            <a:avLst/>
          </a:prstGeom>
        </p:spPr>
        <p:txBody>
          <a:bodyPr wrap="none" lIns="82282" tIns="41141" rIns="82282" bIns="41141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点击输入标题文字</a:t>
            </a: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71138" y="2429831"/>
            <a:ext cx="913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元数据</a:t>
            </a:r>
            <a:endParaRPr lang="zh-CN" altLang="en-US" dirty="0"/>
          </a:p>
        </p:txBody>
      </p:sp>
      <p:sp>
        <p:nvSpPr>
          <p:cNvPr id="93" name="流程图: 终止 92"/>
          <p:cNvSpPr/>
          <p:nvPr/>
        </p:nvSpPr>
        <p:spPr>
          <a:xfrm>
            <a:off x="988527" y="1165960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名称</a:t>
            </a:r>
          </a:p>
        </p:txBody>
      </p:sp>
      <p:sp>
        <p:nvSpPr>
          <p:cNvPr id="94" name="流程图: 终止 93"/>
          <p:cNvSpPr/>
          <p:nvPr/>
        </p:nvSpPr>
        <p:spPr>
          <a:xfrm>
            <a:off x="1021695" y="2371289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数据类型</a:t>
            </a:r>
          </a:p>
        </p:txBody>
      </p:sp>
      <p:sp>
        <p:nvSpPr>
          <p:cNvPr id="95" name="流程图: 终止 94"/>
          <p:cNvSpPr/>
          <p:nvPr/>
        </p:nvSpPr>
        <p:spPr>
          <a:xfrm>
            <a:off x="1055955" y="3576619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长度</a:t>
            </a:r>
          </a:p>
        </p:txBody>
      </p:sp>
      <p:sp>
        <p:nvSpPr>
          <p:cNvPr id="96" name="流程图: 终止 95"/>
          <p:cNvSpPr/>
          <p:nvPr/>
        </p:nvSpPr>
        <p:spPr>
          <a:xfrm>
            <a:off x="5930526" y="699542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掩码</a:t>
            </a:r>
          </a:p>
        </p:txBody>
      </p:sp>
      <p:sp>
        <p:nvSpPr>
          <p:cNvPr id="97" name="流程图: 终止 96"/>
          <p:cNvSpPr/>
          <p:nvPr/>
        </p:nvSpPr>
        <p:spPr>
          <a:xfrm>
            <a:off x="5928243" y="1870147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小数点</a:t>
            </a:r>
          </a:p>
        </p:txBody>
      </p:sp>
      <p:sp>
        <p:nvSpPr>
          <p:cNvPr id="98" name="流程图: 终止 97"/>
          <p:cNvSpPr/>
          <p:nvPr/>
        </p:nvSpPr>
        <p:spPr>
          <a:xfrm>
            <a:off x="5928967" y="3033504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分组符号</a:t>
            </a:r>
          </a:p>
        </p:txBody>
      </p:sp>
      <p:sp>
        <p:nvSpPr>
          <p:cNvPr id="99" name="流程图: 终止 98"/>
          <p:cNvSpPr/>
          <p:nvPr/>
        </p:nvSpPr>
        <p:spPr>
          <a:xfrm>
            <a:off x="5928242" y="4203747"/>
            <a:ext cx="2288173" cy="62712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初始步骤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内容简介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313815" y="743585"/>
            <a:ext cx="55391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54000"/>
            <a:r>
              <a:rPr lang="zh-CN" b="0" dirty="0">
                <a:cs typeface="方正书宋简体" charset="0"/>
              </a:rPr>
              <a:t>本章首先介绍Kettle工具的安装及基本概念，然后通过一个案例实操介绍Kettle工具的使用。</a:t>
            </a:r>
          </a:p>
          <a:p>
            <a:pPr indent="254000"/>
            <a:r>
              <a:rPr lang="zh-CN" b="0" dirty="0">
                <a:cs typeface="方正书宋简体" charset="0"/>
              </a:rPr>
              <a:t>本章重要的内容如下：</a:t>
            </a:r>
            <a:endParaRPr lang="zh-CN" altLang="en-US" dirty="0"/>
          </a:p>
        </p:txBody>
      </p:sp>
      <p:sp>
        <p:nvSpPr>
          <p:cNvPr id="23" name="五边形 22"/>
          <p:cNvSpPr>
            <a:spLocks noChangeAspect="1"/>
          </p:cNvSpPr>
          <p:nvPr/>
        </p:nvSpPr>
        <p:spPr>
          <a:xfrm>
            <a:off x="2948932" y="1883979"/>
            <a:ext cx="3124417" cy="543752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Kettle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的安装</a:t>
            </a:r>
            <a:endParaRPr lang="zh-CN" altLang="en-US"/>
          </a:p>
        </p:txBody>
      </p:sp>
      <p:sp>
        <p:nvSpPr>
          <p:cNvPr id="24" name="流程图: 联系 23"/>
          <p:cNvSpPr>
            <a:spLocks noChangeAspect="1"/>
          </p:cNvSpPr>
          <p:nvPr/>
        </p:nvSpPr>
        <p:spPr>
          <a:xfrm>
            <a:off x="2345081" y="1824345"/>
            <a:ext cx="664587" cy="664587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>
            <a:spLocks noChangeAspect="1"/>
          </p:cNvSpPr>
          <p:nvPr/>
        </p:nvSpPr>
        <p:spPr>
          <a:xfrm>
            <a:off x="3070860" y="2534920"/>
            <a:ext cx="2257349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Kettle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的安装</a:t>
            </a:r>
          </a:p>
        </p:txBody>
      </p:sp>
      <p:sp>
        <p:nvSpPr>
          <p:cNvPr id="69" name="五边形 68"/>
          <p:cNvSpPr>
            <a:spLocks noChangeAspect="1"/>
          </p:cNvSpPr>
          <p:nvPr/>
        </p:nvSpPr>
        <p:spPr>
          <a:xfrm>
            <a:off x="2948932" y="2576764"/>
            <a:ext cx="3124416" cy="543752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转换的基本概念</a:t>
            </a:r>
          </a:p>
        </p:txBody>
      </p:sp>
      <p:sp>
        <p:nvSpPr>
          <p:cNvPr id="70" name="流程图: 联系 69"/>
          <p:cNvSpPr>
            <a:spLocks noChangeAspect="1"/>
          </p:cNvSpPr>
          <p:nvPr/>
        </p:nvSpPr>
        <p:spPr>
          <a:xfrm>
            <a:off x="2345081" y="2515860"/>
            <a:ext cx="664587" cy="664587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五边形 72"/>
          <p:cNvSpPr>
            <a:spLocks noChangeAspect="1"/>
          </p:cNvSpPr>
          <p:nvPr/>
        </p:nvSpPr>
        <p:spPr>
          <a:xfrm>
            <a:off x="2948932" y="3272089"/>
            <a:ext cx="3124416" cy="543752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可视化编程及调试</a:t>
            </a:r>
          </a:p>
        </p:txBody>
      </p:sp>
      <p:sp>
        <p:nvSpPr>
          <p:cNvPr id="74" name="流程图: 联系 73"/>
          <p:cNvSpPr>
            <a:spLocks noChangeAspect="1"/>
          </p:cNvSpPr>
          <p:nvPr/>
        </p:nvSpPr>
        <p:spPr>
          <a:xfrm>
            <a:off x="2345081" y="3211820"/>
            <a:ext cx="664587" cy="664587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>
            <a:spLocks noChangeAspect="1"/>
          </p:cNvSpPr>
          <p:nvPr/>
        </p:nvSpPr>
        <p:spPr>
          <a:xfrm>
            <a:off x="3334385" y="3986530"/>
            <a:ext cx="2257349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Kettle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的安装</a:t>
            </a:r>
          </a:p>
        </p:txBody>
      </p:sp>
      <p:sp>
        <p:nvSpPr>
          <p:cNvPr id="77" name="五边形 76"/>
          <p:cNvSpPr>
            <a:spLocks noChangeAspect="1"/>
          </p:cNvSpPr>
          <p:nvPr/>
        </p:nvSpPr>
        <p:spPr>
          <a:xfrm>
            <a:off x="2948932" y="3967414"/>
            <a:ext cx="3124416" cy="543752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定时启动转换</a:t>
            </a:r>
          </a:p>
        </p:txBody>
      </p:sp>
      <p:sp>
        <p:nvSpPr>
          <p:cNvPr id="78" name="流程图: 联系 77"/>
          <p:cNvSpPr>
            <a:spLocks noChangeAspect="1"/>
          </p:cNvSpPr>
          <p:nvPr/>
        </p:nvSpPr>
        <p:spPr>
          <a:xfrm>
            <a:off x="2345081" y="3896985"/>
            <a:ext cx="664587" cy="664587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>
            <a:spLocks noChangeAspect="1"/>
          </p:cNvSpPr>
          <p:nvPr/>
        </p:nvSpPr>
        <p:spPr>
          <a:xfrm>
            <a:off x="2513337" y="1859319"/>
            <a:ext cx="328320" cy="59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82" name="矩形 81"/>
          <p:cNvSpPr>
            <a:spLocks noChangeAspect="1"/>
          </p:cNvSpPr>
          <p:nvPr/>
        </p:nvSpPr>
        <p:spPr>
          <a:xfrm>
            <a:off x="2471440" y="2525434"/>
            <a:ext cx="4121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83" name="矩形 82"/>
          <p:cNvSpPr>
            <a:spLocks noChangeAspect="1"/>
          </p:cNvSpPr>
          <p:nvPr/>
        </p:nvSpPr>
        <p:spPr>
          <a:xfrm>
            <a:off x="2471757" y="3222029"/>
            <a:ext cx="4254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84" name="矩形 83"/>
          <p:cNvSpPr>
            <a:spLocks noChangeAspect="1"/>
          </p:cNvSpPr>
          <p:nvPr/>
        </p:nvSpPr>
        <p:spPr>
          <a:xfrm>
            <a:off x="2471757" y="3907194"/>
            <a:ext cx="411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34" grpId="0"/>
      <p:bldP spid="69" grpId="0" bldLvl="0" animBg="1"/>
      <p:bldP spid="70" grpId="0" bldLvl="0" animBg="1"/>
      <p:bldP spid="73" grpId="0" bldLvl="0" animBg="1"/>
      <p:bldP spid="74" grpId="0" bldLvl="0" animBg="1"/>
      <p:bldP spid="76" grpId="0"/>
      <p:bldP spid="77" grpId="0" bldLvl="0" animBg="1"/>
      <p:bldP spid="78" grpId="0" bldLvl="0" animBg="1"/>
      <p:bldP spid="81" grpId="0"/>
      <p:bldP spid="82" grpId="0"/>
      <p:bldP spid="83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转换的基本概念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2483768" y="228371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11560" y="1140589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zh-CN" dirty="0"/>
              <a:t>当设计转换时有几个数据类型的规则需要注意：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42629" y="1792183"/>
            <a:ext cx="2147461" cy="2538978"/>
            <a:chOff x="1692923" y="2195896"/>
            <a:chExt cx="2147461" cy="2538978"/>
          </a:xfrm>
        </p:grpSpPr>
        <p:sp>
          <p:nvSpPr>
            <p:cNvPr id="39" name="任意多边形 10"/>
            <p:cNvSpPr/>
            <p:nvPr/>
          </p:nvSpPr>
          <p:spPr>
            <a:xfrm rot="16200000">
              <a:off x="1599012" y="2525995"/>
              <a:ext cx="2409686" cy="2008072"/>
            </a:xfrm>
            <a:custGeom>
              <a:avLst/>
              <a:gdLst>
                <a:gd name="connsiteX0" fmla="*/ 0 w 1956218"/>
                <a:gd name="connsiteY0" fmla="*/ 97811 h 2347462"/>
                <a:gd name="connsiteX1" fmla="*/ 97811 w 1956218"/>
                <a:gd name="connsiteY1" fmla="*/ 0 h 2347462"/>
                <a:gd name="connsiteX2" fmla="*/ 1858407 w 1956218"/>
                <a:gd name="connsiteY2" fmla="*/ 0 h 2347462"/>
                <a:gd name="connsiteX3" fmla="*/ 1956218 w 1956218"/>
                <a:gd name="connsiteY3" fmla="*/ 97811 h 2347462"/>
                <a:gd name="connsiteX4" fmla="*/ 1956218 w 1956218"/>
                <a:gd name="connsiteY4" fmla="*/ 2249651 h 2347462"/>
                <a:gd name="connsiteX5" fmla="*/ 1858407 w 1956218"/>
                <a:gd name="connsiteY5" fmla="*/ 2347462 h 2347462"/>
                <a:gd name="connsiteX6" fmla="*/ 97811 w 1956218"/>
                <a:gd name="connsiteY6" fmla="*/ 2347462 h 2347462"/>
                <a:gd name="connsiteX7" fmla="*/ 0 w 1956218"/>
                <a:gd name="connsiteY7" fmla="*/ 2249651 h 2347462"/>
                <a:gd name="connsiteX8" fmla="*/ 0 w 1956218"/>
                <a:gd name="connsiteY8" fmla="*/ 97811 h 234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218" h="2347462">
                  <a:moveTo>
                    <a:pt x="1874708" y="1"/>
                  </a:moveTo>
                  <a:cubicBezTo>
                    <a:pt x="1919725" y="1"/>
                    <a:pt x="1956218" y="52550"/>
                    <a:pt x="1956218" y="117374"/>
                  </a:cubicBezTo>
                  <a:lnTo>
                    <a:pt x="1956218" y="2230088"/>
                  </a:lnTo>
                  <a:cubicBezTo>
                    <a:pt x="1956218" y="2294912"/>
                    <a:pt x="1919725" y="2347461"/>
                    <a:pt x="1874708" y="2347461"/>
                  </a:cubicBezTo>
                  <a:lnTo>
                    <a:pt x="81510" y="2347461"/>
                  </a:lnTo>
                  <a:cubicBezTo>
                    <a:pt x="36493" y="2347461"/>
                    <a:pt x="0" y="2294912"/>
                    <a:pt x="0" y="2230088"/>
                  </a:cubicBezTo>
                  <a:lnTo>
                    <a:pt x="0" y="117374"/>
                  </a:lnTo>
                  <a:cubicBezTo>
                    <a:pt x="0" y="52550"/>
                    <a:pt x="36493" y="1"/>
                    <a:pt x="81510" y="1"/>
                  </a:cubicBezTo>
                  <a:lnTo>
                    <a:pt x="1874708" y="1"/>
                  </a:lnTo>
                  <a:close/>
                </a:path>
              </a:pathLst>
            </a:custGeom>
            <a:solidFill>
              <a:srgbClr val="DA1F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2542" tIns="72011" rIns="93347" bIns="1564974" numCol="1" spcCol="1270" anchor="t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100" kern="1200"/>
            </a:p>
          </p:txBody>
        </p:sp>
        <p:sp>
          <p:nvSpPr>
            <p:cNvPr id="40" name="文本框 22"/>
            <p:cNvSpPr txBox="1"/>
            <p:nvPr/>
          </p:nvSpPr>
          <p:spPr>
            <a:xfrm>
              <a:off x="1831006" y="2195896"/>
              <a:ext cx="984885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41" name="文本框 23"/>
            <p:cNvSpPr txBox="1"/>
            <p:nvPr/>
          </p:nvSpPr>
          <p:spPr>
            <a:xfrm>
              <a:off x="1692923" y="2990500"/>
              <a:ext cx="21474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行级里的所有行都应该有同样的数据结构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27203" y="1792183"/>
            <a:ext cx="2147461" cy="2538977"/>
            <a:chOff x="5862177" y="2195896"/>
            <a:chExt cx="2147461" cy="2538977"/>
          </a:xfrm>
        </p:grpSpPr>
        <p:sp>
          <p:nvSpPr>
            <p:cNvPr id="35" name="任意多边形 16"/>
            <p:cNvSpPr/>
            <p:nvPr/>
          </p:nvSpPr>
          <p:spPr>
            <a:xfrm rot="16200000">
              <a:off x="5755721" y="2525995"/>
              <a:ext cx="2409685" cy="2008072"/>
            </a:xfrm>
            <a:custGeom>
              <a:avLst/>
              <a:gdLst>
                <a:gd name="connsiteX0" fmla="*/ 0 w 1956218"/>
                <a:gd name="connsiteY0" fmla="*/ 97811 h 2347462"/>
                <a:gd name="connsiteX1" fmla="*/ 97811 w 1956218"/>
                <a:gd name="connsiteY1" fmla="*/ 0 h 2347462"/>
                <a:gd name="connsiteX2" fmla="*/ 1858407 w 1956218"/>
                <a:gd name="connsiteY2" fmla="*/ 0 h 2347462"/>
                <a:gd name="connsiteX3" fmla="*/ 1956218 w 1956218"/>
                <a:gd name="connsiteY3" fmla="*/ 97811 h 2347462"/>
                <a:gd name="connsiteX4" fmla="*/ 1956218 w 1956218"/>
                <a:gd name="connsiteY4" fmla="*/ 2249651 h 2347462"/>
                <a:gd name="connsiteX5" fmla="*/ 1858407 w 1956218"/>
                <a:gd name="connsiteY5" fmla="*/ 2347462 h 2347462"/>
                <a:gd name="connsiteX6" fmla="*/ 97811 w 1956218"/>
                <a:gd name="connsiteY6" fmla="*/ 2347462 h 2347462"/>
                <a:gd name="connsiteX7" fmla="*/ 0 w 1956218"/>
                <a:gd name="connsiteY7" fmla="*/ 2249651 h 2347462"/>
                <a:gd name="connsiteX8" fmla="*/ 0 w 1956218"/>
                <a:gd name="connsiteY8" fmla="*/ 97811 h 234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218" h="2347462">
                  <a:moveTo>
                    <a:pt x="1874708" y="1"/>
                  </a:moveTo>
                  <a:cubicBezTo>
                    <a:pt x="1919725" y="1"/>
                    <a:pt x="1956218" y="52550"/>
                    <a:pt x="1956218" y="117374"/>
                  </a:cubicBezTo>
                  <a:lnTo>
                    <a:pt x="1956218" y="2230088"/>
                  </a:lnTo>
                  <a:cubicBezTo>
                    <a:pt x="1956218" y="2294912"/>
                    <a:pt x="1919725" y="2347461"/>
                    <a:pt x="1874708" y="2347461"/>
                  </a:cubicBezTo>
                  <a:lnTo>
                    <a:pt x="81510" y="2347461"/>
                  </a:lnTo>
                  <a:cubicBezTo>
                    <a:pt x="36493" y="2347461"/>
                    <a:pt x="0" y="2294912"/>
                    <a:pt x="0" y="2230088"/>
                  </a:cubicBezTo>
                  <a:lnTo>
                    <a:pt x="0" y="117374"/>
                  </a:lnTo>
                  <a:cubicBezTo>
                    <a:pt x="0" y="52550"/>
                    <a:pt x="36493" y="1"/>
                    <a:pt x="81510" y="1"/>
                  </a:cubicBezTo>
                  <a:lnTo>
                    <a:pt x="1874708" y="1"/>
                  </a:lnTo>
                  <a:close/>
                </a:path>
              </a:pathLst>
            </a:custGeom>
            <a:solidFill>
              <a:srgbClr val="DA1F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2542" tIns="72008" rIns="93346" bIns="1564976" numCol="1" spcCol="1270" anchor="t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100" kern="1200"/>
            </a:p>
          </p:txBody>
        </p:sp>
        <p:sp>
          <p:nvSpPr>
            <p:cNvPr id="36" name="文本框 26"/>
            <p:cNvSpPr txBox="1"/>
            <p:nvPr/>
          </p:nvSpPr>
          <p:spPr>
            <a:xfrm>
              <a:off x="6027740" y="2195896"/>
              <a:ext cx="984885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7" name="文本框 27"/>
            <p:cNvSpPr txBox="1"/>
            <p:nvPr/>
          </p:nvSpPr>
          <p:spPr>
            <a:xfrm>
              <a:off x="5862177" y="2995636"/>
              <a:ext cx="21474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默认情况下，空字符串（““）被认为与</a:t>
              </a: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NUL</a:t>
              </a:r>
              <a:r>
                <a:rPr lang="zh-CN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相等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04100" y="1792183"/>
            <a:ext cx="2147461" cy="2538979"/>
            <a:chOff x="3796734" y="2195896"/>
            <a:chExt cx="2147461" cy="2538979"/>
          </a:xfrm>
        </p:grpSpPr>
        <p:sp>
          <p:nvSpPr>
            <p:cNvPr id="31" name="任意多边形 13"/>
            <p:cNvSpPr/>
            <p:nvPr/>
          </p:nvSpPr>
          <p:spPr>
            <a:xfrm rot="16200000">
              <a:off x="3677367" y="2525995"/>
              <a:ext cx="2409686" cy="2008073"/>
            </a:xfrm>
            <a:custGeom>
              <a:avLst/>
              <a:gdLst>
                <a:gd name="connsiteX0" fmla="*/ 0 w 1956218"/>
                <a:gd name="connsiteY0" fmla="*/ 97811 h 2347462"/>
                <a:gd name="connsiteX1" fmla="*/ 97811 w 1956218"/>
                <a:gd name="connsiteY1" fmla="*/ 0 h 2347462"/>
                <a:gd name="connsiteX2" fmla="*/ 1858407 w 1956218"/>
                <a:gd name="connsiteY2" fmla="*/ 0 h 2347462"/>
                <a:gd name="connsiteX3" fmla="*/ 1956218 w 1956218"/>
                <a:gd name="connsiteY3" fmla="*/ 97811 h 2347462"/>
                <a:gd name="connsiteX4" fmla="*/ 1956218 w 1956218"/>
                <a:gd name="connsiteY4" fmla="*/ 2249651 h 2347462"/>
                <a:gd name="connsiteX5" fmla="*/ 1858407 w 1956218"/>
                <a:gd name="connsiteY5" fmla="*/ 2347462 h 2347462"/>
                <a:gd name="connsiteX6" fmla="*/ 97811 w 1956218"/>
                <a:gd name="connsiteY6" fmla="*/ 2347462 h 2347462"/>
                <a:gd name="connsiteX7" fmla="*/ 0 w 1956218"/>
                <a:gd name="connsiteY7" fmla="*/ 2249651 h 2347462"/>
                <a:gd name="connsiteX8" fmla="*/ 0 w 1956218"/>
                <a:gd name="connsiteY8" fmla="*/ 97811 h 234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218" h="2347462">
                  <a:moveTo>
                    <a:pt x="1874708" y="1"/>
                  </a:moveTo>
                  <a:cubicBezTo>
                    <a:pt x="1919725" y="1"/>
                    <a:pt x="1956218" y="52550"/>
                    <a:pt x="1956218" y="117374"/>
                  </a:cubicBezTo>
                  <a:lnTo>
                    <a:pt x="1956218" y="2230088"/>
                  </a:lnTo>
                  <a:cubicBezTo>
                    <a:pt x="1956218" y="2294912"/>
                    <a:pt x="1919725" y="2347461"/>
                    <a:pt x="1874708" y="2347461"/>
                  </a:cubicBezTo>
                  <a:lnTo>
                    <a:pt x="81510" y="2347461"/>
                  </a:lnTo>
                  <a:cubicBezTo>
                    <a:pt x="36493" y="2347461"/>
                    <a:pt x="0" y="2294912"/>
                    <a:pt x="0" y="2230088"/>
                  </a:cubicBezTo>
                  <a:lnTo>
                    <a:pt x="0" y="117374"/>
                  </a:lnTo>
                  <a:cubicBezTo>
                    <a:pt x="0" y="52550"/>
                    <a:pt x="36493" y="1"/>
                    <a:pt x="81510" y="1"/>
                  </a:cubicBezTo>
                  <a:lnTo>
                    <a:pt x="1874708" y="1"/>
                  </a:lnTo>
                  <a:close/>
                </a:path>
              </a:pathLst>
            </a:custGeom>
            <a:solidFill>
              <a:srgbClr val="DA1F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2542" tIns="72011" rIns="93346" bIns="1564974" numCol="1" spcCol="1270" anchor="t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100" kern="1200"/>
            </a:p>
          </p:txBody>
        </p:sp>
        <p:sp>
          <p:nvSpPr>
            <p:cNvPr id="32" name="文本框 24"/>
            <p:cNvSpPr txBox="1"/>
            <p:nvPr/>
          </p:nvSpPr>
          <p:spPr>
            <a:xfrm>
              <a:off x="3974981" y="2195896"/>
              <a:ext cx="984885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3" name="文本框 25"/>
            <p:cNvSpPr txBox="1"/>
            <p:nvPr/>
          </p:nvSpPr>
          <p:spPr>
            <a:xfrm>
              <a:off x="3796734" y="3055317"/>
              <a:ext cx="21474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字段元数据不会在转换中发生变化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559383"/>
            <a:ext cx="7272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en-US" altLang="zh-CN" kern="100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使用图形化的方式定义复杂的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ETL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程序和工作流，所以被归类为可视化编程语言。利用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，可以快速构建复杂的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ETL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作业和降低维护工作量。由于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通过组件的配置，隐藏了很多技术细节，使得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领域更贴近商务领域。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/>
            <a:r>
              <a:rPr lang="zh-CN" altLang="zh-CN" kern="1000" dirty="0">
                <a:latin typeface="微软雅黑" panose="020B0503020204020204" pitchFamily="34" charset="-122"/>
              </a:rPr>
              <a:t>本节将介绍如何利用</a:t>
            </a:r>
            <a:r>
              <a:rPr lang="en-US" altLang="zh-CN" kern="1000" dirty="0">
                <a:latin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微软雅黑" panose="020B0503020204020204" pitchFamily="34" charset="-122"/>
              </a:rPr>
              <a:t>的可视化编程，实现</a:t>
            </a:r>
            <a:r>
              <a:rPr lang="zh-CN" altLang="en-US" kern="1000" dirty="0">
                <a:latin typeface="微软雅黑" panose="020B0503020204020204" pitchFamily="34" charset="-122"/>
              </a:rPr>
              <a:t>例子中</a:t>
            </a:r>
            <a:r>
              <a:rPr lang="zh-CN" altLang="zh-CN" kern="1000" dirty="0">
                <a:latin typeface="微软雅黑" panose="020B0503020204020204" pitchFamily="34" charset="-122"/>
              </a:rPr>
              <a:t>的转换。</a:t>
            </a:r>
            <a:endParaRPr lang="zh-CN" altLang="en-US" kern="1000" dirty="0">
              <a:latin typeface="微软雅黑" panose="020B0503020204020204" pitchFamily="34" charset="-122"/>
            </a:endParaRPr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4061"/>
            <a:ext cx="3888432" cy="29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76835" y="1203598"/>
            <a:ext cx="79903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zh-CN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本案例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要从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数据库中读取表格内容输出到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表格，还需要一个额外的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包支持。该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包的下载地址为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https://dev.mysql.com/downloads/connector/j/。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在本书，选择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5.1.46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版本下载，下载的链接地址为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https://dev.mysql.com/downloads/file/?id=476198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。下载完毕后，解压压缩包，将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mysql-connector-java-5.1.46-bin.jar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文件存放到</a:t>
            </a:r>
            <a:r>
              <a:rPr lang="en-US" altLang="zh-CN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\data-integration\lib\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路径下。然后，关闭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后再次打开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，使得该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包生效。该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包生效后，可在“表输入”步骤中配置</a:t>
            </a:r>
            <a:r>
              <a:rPr lang="en-US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数据库客户端连接到服务端的参数，连接到相关的数据库，获取相关的表格数据输出到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表格中。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在此案例中，由于需要从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数据库获取表格数据。所以，需要读者预先安装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服务端与客户端，通过客户端创建数据库与表，并输入数据。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791580" y="915566"/>
            <a:ext cx="1476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Spoon.bat</a:t>
            </a:r>
            <a:r>
              <a:rPr lang="zh-CN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后，</a:t>
            </a:r>
            <a:r>
              <a:rPr lang="en-US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将启动</a:t>
            </a:r>
            <a:r>
              <a:rPr lang="en-US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Spoon</a:t>
            </a:r>
            <a:r>
              <a:rPr lang="zh-CN" altLang="zh-CN" kern="1000" spc="10" dirty="0">
                <a:ea typeface="微软雅黑" panose="020B0503020204020204" pitchFamily="34" charset="-122"/>
                <a:cs typeface="微软雅黑" panose="020B0503020204020204" pitchFamily="34" charset="-122"/>
              </a:rPr>
              <a:t>，进入可视化编程界面。</a:t>
            </a:r>
            <a:endParaRPr lang="zh-CN" altLang="en-US" dirty="0"/>
          </a:p>
        </p:txBody>
      </p:sp>
      <p:pic>
        <p:nvPicPr>
          <p:cNvPr id="2050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55494"/>
            <a:ext cx="6450096" cy="362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3078" name="图片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67359"/>
            <a:ext cx="4796083" cy="327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96402" y="1318154"/>
            <a:ext cx="352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这样创建了一个转换文件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96401" y="784638"/>
            <a:ext cx="7395054" cy="391286"/>
            <a:chOff x="396401" y="784638"/>
            <a:chExt cx="7395054" cy="391286"/>
          </a:xfrm>
        </p:grpSpPr>
        <p:grpSp>
          <p:nvGrpSpPr>
            <p:cNvPr id="8" name="组合 7"/>
            <p:cNvGrpSpPr/>
            <p:nvPr/>
          </p:nvGrpSpPr>
          <p:grpSpPr>
            <a:xfrm>
              <a:off x="396401" y="784638"/>
              <a:ext cx="6117756" cy="369332"/>
              <a:chOff x="396401" y="784638"/>
              <a:chExt cx="6117756" cy="3693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396401" y="784638"/>
                <a:ext cx="3674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kern="1000" spc="10" dirty="0"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</a:t>
                </a:r>
                <a:r>
                  <a:rPr lang="en-US" altLang="zh-CN" kern="1000" dirty="0">
                    <a:latin typeface="微软雅黑" panose="020B0503020204020204" pitchFamily="34" charset="-122"/>
                    <a:cs typeface="微软雅黑" panose="020B0503020204020204" pitchFamily="34" charset="-122"/>
                  </a:rPr>
                  <a:t>Spoon</a:t>
                </a:r>
                <a:r>
                  <a:rPr lang="zh-CN" altLang="zh-CN" kern="1000" dirty="0"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界面的快捷工具栏上点击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251999" y="784638"/>
                <a:ext cx="2262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1000" dirty="0"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zh-CN" altLang="zh-CN" kern="1000" dirty="0"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在下拉菜单中点击</a:t>
                </a:r>
                <a:endParaRPr lang="zh-CN" altLang="en-US" dirty="0"/>
              </a:p>
            </p:txBody>
          </p:sp>
          <p:pic>
            <p:nvPicPr>
              <p:cNvPr id="3079" name="图片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941" y="784638"/>
                <a:ext cx="364602" cy="364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80" name="图片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811322"/>
              <a:ext cx="1347247" cy="364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575556" y="4637749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32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注：“作业”包括一个或多个作业项，作业项由转换构成。</a:t>
            </a:r>
            <a:endParaRPr lang="zh-CN" altLang="zh-CN" sz="2400" kern="1000" dirty="0">
              <a:effectLst/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6401" y="699542"/>
            <a:ext cx="7127927" cy="369332"/>
            <a:chOff x="396401" y="699542"/>
            <a:chExt cx="7127927" cy="369332"/>
          </a:xfrm>
        </p:grpSpPr>
        <p:sp>
          <p:nvSpPr>
            <p:cNvPr id="2" name="矩形 1"/>
            <p:cNvSpPr/>
            <p:nvPr/>
          </p:nvSpPr>
          <p:spPr>
            <a:xfrm>
              <a:off x="396401" y="69954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kern="1000" dirty="0">
                  <a:ea typeface="微软雅黑" panose="020B0503020204020204" pitchFamily="34" charset="-122"/>
                  <a:cs typeface="微软雅黑" panose="020B0503020204020204" pitchFamily="34" charset="-122"/>
                </a:rPr>
                <a:t>点击</a:t>
              </a:r>
              <a:endParaRPr lang="zh-CN" altLang="en-US" dirty="0"/>
            </a:p>
          </p:txBody>
        </p:sp>
        <p:pic>
          <p:nvPicPr>
            <p:cNvPr id="6146" name="图片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732" y="735545"/>
              <a:ext cx="452990" cy="322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1495722" y="699542"/>
              <a:ext cx="60286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kern="1000" dirty="0">
                  <a:ea typeface="微软雅黑" panose="020B0503020204020204" pitchFamily="34" charset="-122"/>
                  <a:cs typeface="微软雅黑" panose="020B0503020204020204" pitchFamily="34" charset="-122"/>
                </a:rPr>
                <a:t>图标，重命名该转换文件，保存在某个指定的路径</a:t>
              </a:r>
              <a:endParaRPr lang="zh-CN" altLang="en-US" dirty="0"/>
            </a:p>
          </p:txBody>
        </p:sp>
      </p:grpSp>
      <p:pic>
        <p:nvPicPr>
          <p:cNvPr id="6148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36049"/>
            <a:ext cx="7285752" cy="387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7544" y="1131590"/>
            <a:ext cx="8208912" cy="3816424"/>
            <a:chOff x="396401" y="469766"/>
            <a:chExt cx="7775999" cy="3519621"/>
          </a:xfrm>
        </p:grpSpPr>
        <p:pic>
          <p:nvPicPr>
            <p:cNvPr id="7170" name="图片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681" y="1154112"/>
              <a:ext cx="4846637" cy="283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对话气泡: 圆角矩形 2"/>
            <p:cNvSpPr/>
            <p:nvPr/>
          </p:nvSpPr>
          <p:spPr>
            <a:xfrm>
              <a:off x="396401" y="1059582"/>
              <a:ext cx="1295279" cy="720080"/>
            </a:xfrm>
            <a:prstGeom prst="wedgeRoundRectCallout">
              <a:avLst>
                <a:gd name="adj1" fmla="val 87234"/>
                <a:gd name="adj2" fmla="val 984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主对象树</a:t>
              </a:r>
            </a:p>
          </p:txBody>
        </p:sp>
        <p:sp>
          <p:nvSpPr>
            <p:cNvPr id="7" name="对话气泡: 圆角矩形 6"/>
            <p:cNvSpPr/>
            <p:nvPr/>
          </p:nvSpPr>
          <p:spPr>
            <a:xfrm>
              <a:off x="7164288" y="1851669"/>
              <a:ext cx="1008112" cy="720080"/>
            </a:xfrm>
            <a:prstGeom prst="wedgeRoundRectCallout">
              <a:avLst>
                <a:gd name="adj1" fmla="val -84744"/>
                <a:gd name="adj2" fmla="val 5011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画布</a:t>
              </a:r>
            </a:p>
          </p:txBody>
        </p:sp>
        <p:sp>
          <p:nvSpPr>
            <p:cNvPr id="8" name="对话气泡: 圆角矩形 7"/>
            <p:cNvSpPr/>
            <p:nvPr/>
          </p:nvSpPr>
          <p:spPr>
            <a:xfrm>
              <a:off x="2688180" y="469766"/>
              <a:ext cx="1295279" cy="720080"/>
            </a:xfrm>
            <a:prstGeom prst="wedgeRoundRectCallout">
              <a:avLst>
                <a:gd name="adj1" fmla="val -56722"/>
                <a:gd name="adj2" fmla="val 8831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核心对象</a:t>
              </a:r>
            </a:p>
          </p:txBody>
        </p:sp>
        <p:sp>
          <p:nvSpPr>
            <p:cNvPr id="9" name="对话气泡: 圆角矩形 8"/>
            <p:cNvSpPr/>
            <p:nvPr/>
          </p:nvSpPr>
          <p:spPr>
            <a:xfrm>
              <a:off x="4211960" y="555526"/>
              <a:ext cx="1008112" cy="720080"/>
            </a:xfrm>
            <a:prstGeom prst="wedgeRoundRectCallout">
              <a:avLst>
                <a:gd name="adj1" fmla="val -56722"/>
                <a:gd name="adj2" fmla="val 8831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状态栏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67544" y="63387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Kettle</a:t>
            </a:r>
            <a:r>
              <a:rPr lang="zh-CN" altLang="en-US" dirty="0"/>
              <a:t>主界面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8194" name="图片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7534"/>
            <a:ext cx="5832648" cy="408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7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核心对象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9218" name="图片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841387"/>
            <a:ext cx="5538226" cy="373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96401" y="855419"/>
            <a:ext cx="29514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在“核心对象”标签中，点击“输入”文件夹展开输入类型的所有步骤。按住鼠标左键拖拽“表输入”步骤到画布中。这样，在画布中就创建了一个新步骤。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7827"/>
            <a:ext cx="20873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在“核心对象”标签中，点击“输出”文件夹展开输出类型的所有步骤。点击“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输出”步骤，按住鼠标左键拖拽到画布中。</a:t>
            </a:r>
            <a:endParaRPr lang="zh-CN" altLang="en-US" dirty="0"/>
          </a:p>
        </p:txBody>
      </p:sp>
      <p:pic>
        <p:nvPicPr>
          <p:cNvPr id="10242" name="图片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777827"/>
            <a:ext cx="6191823" cy="42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0" y="1959744"/>
            <a:ext cx="9144000" cy="370511"/>
          </a:xfrm>
          <a:custGeom>
            <a:avLst/>
            <a:gdLst>
              <a:gd name="connsiteX0" fmla="*/ 0 w 9948397"/>
              <a:gd name="connsiteY0" fmla="*/ 541994 h 693248"/>
              <a:gd name="connsiteX1" fmla="*/ 1395663 w 9948397"/>
              <a:gd name="connsiteY1" fmla="*/ 95106 h 693248"/>
              <a:gd name="connsiteX2" fmla="*/ 3258839 w 9948397"/>
              <a:gd name="connsiteY2" fmla="*/ 590120 h 693248"/>
              <a:gd name="connsiteX3" fmla="*/ 5266394 w 9948397"/>
              <a:gd name="connsiteY3" fmla="*/ 12604 h 693248"/>
              <a:gd name="connsiteX4" fmla="*/ 7053943 w 9948397"/>
              <a:gd name="connsiteY4" fmla="*/ 665747 h 693248"/>
              <a:gd name="connsiteX5" fmla="*/ 8621486 w 9948397"/>
              <a:gd name="connsiteY5" fmla="*/ 136357 h 693248"/>
              <a:gd name="connsiteX6" fmla="*/ 9948397 w 9948397"/>
              <a:gd name="connsiteY6" fmla="*/ 693248 h 69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8397" h="693248">
                <a:moveTo>
                  <a:pt x="0" y="541994"/>
                </a:moveTo>
                <a:cubicBezTo>
                  <a:pt x="426261" y="314539"/>
                  <a:pt x="852523" y="87085"/>
                  <a:pt x="1395663" y="95106"/>
                </a:cubicBezTo>
                <a:cubicBezTo>
                  <a:pt x="1938803" y="103127"/>
                  <a:pt x="2613717" y="603870"/>
                  <a:pt x="3258839" y="590120"/>
                </a:cubicBezTo>
                <a:cubicBezTo>
                  <a:pt x="3903961" y="576370"/>
                  <a:pt x="4633877" y="0"/>
                  <a:pt x="5266394" y="12604"/>
                </a:cubicBezTo>
                <a:cubicBezTo>
                  <a:pt x="5898911" y="25208"/>
                  <a:pt x="6494761" y="645121"/>
                  <a:pt x="7053943" y="665747"/>
                </a:cubicBezTo>
                <a:cubicBezTo>
                  <a:pt x="7613125" y="686373"/>
                  <a:pt x="8139077" y="131774"/>
                  <a:pt x="8621486" y="136357"/>
                </a:cubicBezTo>
                <a:cubicBezTo>
                  <a:pt x="9103895" y="140941"/>
                  <a:pt x="9727245" y="600433"/>
                  <a:pt x="9948397" y="693248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-6875" y="1857370"/>
            <a:ext cx="9157750" cy="493868"/>
          </a:xfrm>
          <a:custGeom>
            <a:avLst/>
            <a:gdLst>
              <a:gd name="connsiteX0" fmla="*/ 0 w 9157750"/>
              <a:gd name="connsiteY0" fmla="*/ 55001 h 493868"/>
              <a:gd name="connsiteX1" fmla="*/ 1381913 w 9157750"/>
              <a:gd name="connsiteY1" fmla="*/ 412511 h 493868"/>
              <a:gd name="connsiteX2" fmla="*/ 3066334 w 9157750"/>
              <a:gd name="connsiteY2" fmla="*/ 6875 h 493868"/>
              <a:gd name="connsiteX3" fmla="*/ 5163266 w 9157750"/>
              <a:gd name="connsiteY3" fmla="*/ 453762 h 493868"/>
              <a:gd name="connsiteX4" fmla="*/ 6930189 w 9157750"/>
              <a:gd name="connsiteY4" fmla="*/ 6875 h 493868"/>
              <a:gd name="connsiteX5" fmla="*/ 8373979 w 9157750"/>
              <a:gd name="connsiteY5" fmla="*/ 481263 h 493868"/>
              <a:gd name="connsiteX6" fmla="*/ 9157750 w 9157750"/>
              <a:gd name="connsiteY6" fmla="*/ 82502 h 49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7750" h="493868">
                <a:moveTo>
                  <a:pt x="0" y="55001"/>
                </a:moveTo>
                <a:cubicBezTo>
                  <a:pt x="435428" y="237766"/>
                  <a:pt x="870857" y="420532"/>
                  <a:pt x="1381913" y="412511"/>
                </a:cubicBezTo>
                <a:cubicBezTo>
                  <a:pt x="1892969" y="404490"/>
                  <a:pt x="2436109" y="0"/>
                  <a:pt x="3066334" y="6875"/>
                </a:cubicBezTo>
                <a:cubicBezTo>
                  <a:pt x="3696559" y="13750"/>
                  <a:pt x="4519290" y="453762"/>
                  <a:pt x="5163266" y="453762"/>
                </a:cubicBezTo>
                <a:cubicBezTo>
                  <a:pt x="5807242" y="453762"/>
                  <a:pt x="6395070" y="2292"/>
                  <a:pt x="6930189" y="6875"/>
                </a:cubicBezTo>
                <a:cubicBezTo>
                  <a:pt x="7465308" y="11459"/>
                  <a:pt x="8002719" y="468659"/>
                  <a:pt x="8373979" y="481263"/>
                </a:cubicBezTo>
                <a:cubicBezTo>
                  <a:pt x="8745239" y="493868"/>
                  <a:pt x="9157750" y="82502"/>
                  <a:pt x="9157750" y="82502"/>
                </a:cubicBezTo>
              </a:path>
            </a:pathLst>
          </a:custGeom>
          <a:ln>
            <a:solidFill>
              <a:srgbClr val="B22F3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383513" y="928676"/>
            <a:ext cx="2402671" cy="2442551"/>
            <a:chOff x="1000099" y="1980054"/>
            <a:chExt cx="784833" cy="797860"/>
          </a:xfrm>
        </p:grpSpPr>
        <p:grpSp>
          <p:nvGrpSpPr>
            <p:cNvPr id="28" name="组合 130"/>
            <p:cNvGrpSpPr/>
            <p:nvPr/>
          </p:nvGrpSpPr>
          <p:grpSpPr>
            <a:xfrm>
              <a:off x="1000099" y="1980054"/>
              <a:ext cx="784833" cy="797860"/>
              <a:chOff x="1000100" y="2214560"/>
              <a:chExt cx="554156" cy="56335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000100" y="2214560"/>
                <a:ext cx="554156" cy="554157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B22F3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46389" y="2260849"/>
                <a:ext cx="461578" cy="461578"/>
              </a:xfrm>
              <a:prstGeom prst="ellipse">
                <a:avLst/>
              </a:prstGeom>
              <a:solidFill>
                <a:srgbClr val="B22F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399447" y="2649243"/>
                <a:ext cx="128671" cy="128671"/>
              </a:xfrm>
              <a:prstGeom prst="ellipse">
                <a:avLst/>
              </a:prstGeom>
              <a:solidFill>
                <a:srgbClr val="FDAF17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46389" y="2226855"/>
                <a:ext cx="80950" cy="80950"/>
              </a:xfrm>
              <a:prstGeom prst="ellipse">
                <a:avLst/>
              </a:prstGeom>
              <a:solidFill>
                <a:srgbClr val="FDAF17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138769" y="2116106"/>
              <a:ext cx="502793" cy="5123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bg1"/>
                  </a:solidFill>
                </a:rPr>
                <a:t>01</a:t>
              </a:r>
              <a:endParaRPr lang="zh-CN" altLang="en-US" sz="9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自由: 形状 34"/>
          <p:cNvSpPr/>
          <p:nvPr/>
        </p:nvSpPr>
        <p:spPr>
          <a:xfrm rot="2700000">
            <a:off x="2520426" y="3384253"/>
            <a:ext cx="128842" cy="128842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8"/>
          <p:cNvSpPr txBox="1"/>
          <p:nvPr/>
        </p:nvSpPr>
        <p:spPr>
          <a:xfrm>
            <a:off x="1000100" y="3571882"/>
            <a:ext cx="3160876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Kettle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</a:t>
            </a:r>
          </a:p>
        </p:txBody>
      </p:sp>
      <p:pic>
        <p:nvPicPr>
          <p:cNvPr id="11" name="图片 10" descr="曙光科技机器人设-男.png"/>
          <p:cNvPicPr>
            <a:picLocks noChangeAspect="1"/>
          </p:cNvPicPr>
          <p:nvPr/>
        </p:nvPicPr>
        <p:blipFill>
          <a:blip r:embed="rId4"/>
          <a:srcRect l="52344" r="9375"/>
          <a:stretch>
            <a:fillRect/>
          </a:stretch>
        </p:blipFill>
        <p:spPr>
          <a:xfrm>
            <a:off x="4938714" y="0"/>
            <a:ext cx="350046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5" grpId="0" bldLvl="0" animBg="1"/>
      <p:bldP spid="14" grpId="0" bldLvl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11266" name="图片 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16812"/>
            <a:ext cx="4839742" cy="326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96401" y="555526"/>
            <a:ext cx="835206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转换里的步骤通过跳定义一个单向通道来连接。点击“表输入”步骤，按住鼠标左键，将箭头一直拖到“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输出”，待箭头变成绿色时，松开鼠标左键，即可建立两个步骤之间的跳。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03200" algn="just">
              <a:spcAft>
                <a:spcPts val="0"/>
              </a:spcAft>
            </a:pPr>
            <a:r>
              <a:rPr lang="zh-CN" altLang="zh-CN" sz="1400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注：右键点击跳的箭头符号，在菜单栏上选择相关的操作设置该跳的一些属性，包括“使节点连接时效”，“删除节点连接”等。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2303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双击“表输入”步骤进行配置，在弹出的配置对话框中，点击“新建”按钮配置数据库的连接信息</a:t>
            </a:r>
            <a:endParaRPr lang="zh-CN" altLang="en-US" dirty="0"/>
          </a:p>
        </p:txBody>
      </p:sp>
      <p:pic>
        <p:nvPicPr>
          <p:cNvPr id="12290" name="图片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05499"/>
            <a:ext cx="4248472" cy="453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13314" name="图片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93" y="613068"/>
            <a:ext cx="6784749" cy="433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6401" y="6275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配置数据库连接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14338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27534"/>
            <a:ext cx="4608512" cy="424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89683" y="716239"/>
            <a:ext cx="2238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配置数据库连接后，“表输入”弹框中会显示新建的数据库连接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2" y="699542"/>
            <a:ext cx="1836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在“表输入”弹框中，点击“获取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语句”按钮，将弹出“数据库浏览器”</a:t>
            </a:r>
            <a:endParaRPr lang="zh-CN" altLang="en-US" dirty="0"/>
          </a:p>
        </p:txBody>
      </p:sp>
      <p:pic>
        <p:nvPicPr>
          <p:cNvPr id="15362" name="图片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06" y="583506"/>
            <a:ext cx="6155390" cy="445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16387" name="图片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05499"/>
            <a:ext cx="4320480" cy="451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6401" y="767768"/>
            <a:ext cx="215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选择“学生”表后，“表输入”弹框会显示“学生”表的查询语句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915566"/>
            <a:ext cx="237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选择预览的记录数量，点击“确定”后，将可以查看学生表的数据记录信息。此时，已完成了“表输入”步骤的配置。</a:t>
            </a:r>
            <a:endParaRPr lang="zh-CN" altLang="en-US" dirty="0"/>
          </a:p>
        </p:txBody>
      </p:sp>
      <p:pic>
        <p:nvPicPr>
          <p:cNvPr id="17410" name="图片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54899"/>
            <a:ext cx="4248472" cy="445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23033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双击“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输出”步骤进行配置。在弹出的配置对话框中，点击选定“文件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工作表”进行配置。</a:t>
            </a:r>
            <a:endParaRPr lang="zh-CN" altLang="en-US" dirty="0"/>
          </a:p>
        </p:txBody>
      </p:sp>
      <p:pic>
        <p:nvPicPr>
          <p:cNvPr id="18434" name="图片 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23" y="553060"/>
            <a:ext cx="3841607" cy="448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843558"/>
            <a:ext cx="2664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输出”步骤的配置对话框中，点击选定“内容”进行配置。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点击“获取字段”按钮，获取上个步骤输出的数据字段。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获取后，在“字段”的表格中，显示了已获取的字段。这些字段将在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C:\Users\45812\Desktop\etl\ktr\outfile.xlsx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文件中输出。</a:t>
            </a:r>
            <a:endParaRPr lang="zh-CN" altLang="en-US" dirty="0"/>
          </a:p>
        </p:txBody>
      </p:sp>
      <p:pic>
        <p:nvPicPr>
          <p:cNvPr id="19458" name="图片 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18561"/>
            <a:ext cx="3672408" cy="44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20482" name="图片 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76" y="1106576"/>
            <a:ext cx="4252487" cy="387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6372" y="713930"/>
            <a:ext cx="7366143" cy="392646"/>
            <a:chOff x="336372" y="713930"/>
            <a:chExt cx="7366143" cy="392646"/>
          </a:xfrm>
        </p:grpSpPr>
        <p:sp>
          <p:nvSpPr>
            <p:cNvPr id="2" name="矩形 1"/>
            <p:cNvSpPr/>
            <p:nvPr/>
          </p:nvSpPr>
          <p:spPr>
            <a:xfrm>
              <a:off x="336372" y="71393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kern="1000" dirty="0">
                  <a:ea typeface="微软雅黑" panose="020B0503020204020204" pitchFamily="34" charset="-122"/>
                  <a:cs typeface="微软雅黑" panose="020B0503020204020204" pitchFamily="34" charset="-122"/>
                </a:rPr>
                <a:t>点击</a:t>
              </a:r>
              <a:endParaRPr lang="zh-CN" altLang="en-US" dirty="0"/>
            </a:p>
          </p:txBody>
        </p:sp>
        <p:pic>
          <p:nvPicPr>
            <p:cNvPr id="20483" name="图片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86" y="737612"/>
              <a:ext cx="310779" cy="321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1315718" y="713930"/>
              <a:ext cx="4339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kern="1000" dirty="0">
                  <a:ea typeface="微软雅黑" panose="020B0503020204020204" pitchFamily="34" charset="-122"/>
                  <a:cs typeface="微软雅黑" panose="020B0503020204020204" pitchFamily="34" charset="-122"/>
                </a:rPr>
                <a:t>开始运行程序，在弹出的对话框中，选择</a:t>
              </a:r>
              <a:endParaRPr lang="zh-CN" altLang="en-US" dirty="0"/>
            </a:p>
          </p:txBody>
        </p:sp>
        <p:pic>
          <p:nvPicPr>
            <p:cNvPr id="20484" name="图片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824" y="767049"/>
              <a:ext cx="513331" cy="27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6132855" y="73724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kern="1000" dirty="0">
                  <a:ea typeface="微软雅黑" panose="020B0503020204020204" pitchFamily="34" charset="-122"/>
                  <a:cs typeface="微软雅黑" panose="020B0503020204020204" pitchFamily="34" charset="-122"/>
                </a:rPr>
                <a:t>运行该程序。</a:t>
              </a:r>
              <a:endParaRPr lang="zh-CN" altLang="en-US" dirty="0"/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zh-CN" dirty="0"/>
              <a:t>Kettle</a:t>
            </a:r>
            <a:r>
              <a:rPr lang="zh-CN" altLang="en-US" dirty="0"/>
              <a:t>的安装</a:t>
            </a: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532527" y="946062"/>
            <a:ext cx="3753241" cy="3753241"/>
            <a:chOff x="3352149" y="1580609"/>
            <a:chExt cx="4858564" cy="4858564"/>
          </a:xfrm>
        </p:grpSpPr>
        <p:sp>
          <p:nvSpPr>
            <p:cNvPr id="9" name="菱形 8"/>
            <p:cNvSpPr/>
            <p:nvPr/>
          </p:nvSpPr>
          <p:spPr>
            <a:xfrm>
              <a:off x="3352149" y="1580609"/>
              <a:ext cx="4858564" cy="4858564"/>
            </a:xfrm>
            <a:prstGeom prst="diamond">
              <a:avLst/>
            </a:prstGeom>
            <a:solidFill>
              <a:srgbClr val="DA1F28">
                <a:alpha val="69000"/>
              </a:srgb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文本框 23"/>
            <p:cNvSpPr txBox="1"/>
            <p:nvPr/>
          </p:nvSpPr>
          <p:spPr>
            <a:xfrm>
              <a:off x="4858685" y="3209902"/>
              <a:ext cx="1740204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Kettle</a:t>
              </a: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1032510" y="1313180"/>
            <a:ext cx="2664020" cy="1209040"/>
          </a:xfrm>
          <a:custGeom>
            <a:avLst/>
            <a:gdLst>
              <a:gd name="connsiteX0" fmla="*/ 0 w 1894840"/>
              <a:gd name="connsiteY0" fmla="*/ 315813 h 1894840"/>
              <a:gd name="connsiteX1" fmla="*/ 315813 w 1894840"/>
              <a:gd name="connsiteY1" fmla="*/ 0 h 1894840"/>
              <a:gd name="connsiteX2" fmla="*/ 1579027 w 1894840"/>
              <a:gd name="connsiteY2" fmla="*/ 0 h 1894840"/>
              <a:gd name="connsiteX3" fmla="*/ 1894840 w 1894840"/>
              <a:gd name="connsiteY3" fmla="*/ 315813 h 1894840"/>
              <a:gd name="connsiteX4" fmla="*/ 1894840 w 1894840"/>
              <a:gd name="connsiteY4" fmla="*/ 1579027 h 1894840"/>
              <a:gd name="connsiteX5" fmla="*/ 1579027 w 1894840"/>
              <a:gd name="connsiteY5" fmla="*/ 1894840 h 1894840"/>
              <a:gd name="connsiteX6" fmla="*/ 315813 w 1894840"/>
              <a:gd name="connsiteY6" fmla="*/ 1894840 h 1894840"/>
              <a:gd name="connsiteX7" fmla="*/ 0 w 1894840"/>
              <a:gd name="connsiteY7" fmla="*/ 1579027 h 1894840"/>
              <a:gd name="connsiteX8" fmla="*/ 0 w 1894840"/>
              <a:gd name="connsiteY8" fmla="*/ 315813 h 189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4840" h="1894840">
                <a:moveTo>
                  <a:pt x="0" y="315813"/>
                </a:moveTo>
                <a:cubicBezTo>
                  <a:pt x="0" y="141394"/>
                  <a:pt x="141394" y="0"/>
                  <a:pt x="315813" y="0"/>
                </a:cubicBezTo>
                <a:lnTo>
                  <a:pt x="1579027" y="0"/>
                </a:lnTo>
                <a:cubicBezTo>
                  <a:pt x="1753446" y="0"/>
                  <a:pt x="1894840" y="141394"/>
                  <a:pt x="1894840" y="315813"/>
                </a:cubicBezTo>
                <a:lnTo>
                  <a:pt x="1894840" y="1579027"/>
                </a:lnTo>
                <a:cubicBezTo>
                  <a:pt x="1894840" y="1753446"/>
                  <a:pt x="1753446" y="1894840"/>
                  <a:pt x="1579027" y="1894840"/>
                </a:cubicBezTo>
                <a:lnTo>
                  <a:pt x="315813" y="1894840"/>
                </a:lnTo>
                <a:cubicBezTo>
                  <a:pt x="141394" y="1894840"/>
                  <a:pt x="0" y="1753446"/>
                  <a:pt x="0" y="1579027"/>
                </a:cubicBezTo>
                <a:lnTo>
                  <a:pt x="0" y="315813"/>
                </a:lnTo>
                <a:close/>
              </a:path>
            </a:pathLst>
          </a:custGeom>
          <a:solidFill>
            <a:srgbClr val="DA1F28">
              <a:alpha val="97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450" kern="1200"/>
              <a:t>开源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4968240" y="1313180"/>
            <a:ext cx="2641600" cy="1209040"/>
          </a:xfrm>
          <a:custGeom>
            <a:avLst/>
            <a:gdLst>
              <a:gd name="connsiteX0" fmla="*/ 0 w 1894840"/>
              <a:gd name="connsiteY0" fmla="*/ 315813 h 1894840"/>
              <a:gd name="connsiteX1" fmla="*/ 315813 w 1894840"/>
              <a:gd name="connsiteY1" fmla="*/ 0 h 1894840"/>
              <a:gd name="connsiteX2" fmla="*/ 1579027 w 1894840"/>
              <a:gd name="connsiteY2" fmla="*/ 0 h 1894840"/>
              <a:gd name="connsiteX3" fmla="*/ 1894840 w 1894840"/>
              <a:gd name="connsiteY3" fmla="*/ 315813 h 1894840"/>
              <a:gd name="connsiteX4" fmla="*/ 1894840 w 1894840"/>
              <a:gd name="connsiteY4" fmla="*/ 1579027 h 1894840"/>
              <a:gd name="connsiteX5" fmla="*/ 1579027 w 1894840"/>
              <a:gd name="connsiteY5" fmla="*/ 1894840 h 1894840"/>
              <a:gd name="connsiteX6" fmla="*/ 315813 w 1894840"/>
              <a:gd name="connsiteY6" fmla="*/ 1894840 h 1894840"/>
              <a:gd name="connsiteX7" fmla="*/ 0 w 1894840"/>
              <a:gd name="connsiteY7" fmla="*/ 1579027 h 1894840"/>
              <a:gd name="connsiteX8" fmla="*/ 0 w 1894840"/>
              <a:gd name="connsiteY8" fmla="*/ 315813 h 189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4840" h="1894840">
                <a:moveTo>
                  <a:pt x="0" y="315813"/>
                </a:moveTo>
                <a:cubicBezTo>
                  <a:pt x="0" y="141394"/>
                  <a:pt x="141394" y="0"/>
                  <a:pt x="315813" y="0"/>
                </a:cubicBezTo>
                <a:lnTo>
                  <a:pt x="1579027" y="0"/>
                </a:lnTo>
                <a:cubicBezTo>
                  <a:pt x="1753446" y="0"/>
                  <a:pt x="1894840" y="141394"/>
                  <a:pt x="1894840" y="315813"/>
                </a:cubicBezTo>
                <a:lnTo>
                  <a:pt x="1894840" y="1579027"/>
                </a:lnTo>
                <a:cubicBezTo>
                  <a:pt x="1894840" y="1753446"/>
                  <a:pt x="1753446" y="1894840"/>
                  <a:pt x="1579027" y="1894840"/>
                </a:cubicBezTo>
                <a:lnTo>
                  <a:pt x="315813" y="1894840"/>
                </a:lnTo>
                <a:cubicBezTo>
                  <a:pt x="141394" y="1894840"/>
                  <a:pt x="0" y="1753446"/>
                  <a:pt x="0" y="1579027"/>
                </a:cubicBezTo>
                <a:lnTo>
                  <a:pt x="0" y="315813"/>
                </a:lnTo>
                <a:close/>
              </a:path>
            </a:pathLst>
          </a:custGeom>
          <a:solidFill>
            <a:srgbClr val="DA1F28">
              <a:alpha val="97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450" kern="1200"/>
              <a:t>JAVA</a:t>
            </a:r>
            <a:r>
              <a:rPr lang="zh-CN" altLang="en-US" sz="3450" kern="1200"/>
              <a:t>编写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126490" y="3199130"/>
            <a:ext cx="2664020" cy="1209040"/>
          </a:xfrm>
          <a:custGeom>
            <a:avLst/>
            <a:gdLst>
              <a:gd name="connsiteX0" fmla="*/ 0 w 1894840"/>
              <a:gd name="connsiteY0" fmla="*/ 315813 h 1894840"/>
              <a:gd name="connsiteX1" fmla="*/ 315813 w 1894840"/>
              <a:gd name="connsiteY1" fmla="*/ 0 h 1894840"/>
              <a:gd name="connsiteX2" fmla="*/ 1579027 w 1894840"/>
              <a:gd name="connsiteY2" fmla="*/ 0 h 1894840"/>
              <a:gd name="connsiteX3" fmla="*/ 1894840 w 1894840"/>
              <a:gd name="connsiteY3" fmla="*/ 315813 h 1894840"/>
              <a:gd name="connsiteX4" fmla="*/ 1894840 w 1894840"/>
              <a:gd name="connsiteY4" fmla="*/ 1579027 h 1894840"/>
              <a:gd name="connsiteX5" fmla="*/ 1579027 w 1894840"/>
              <a:gd name="connsiteY5" fmla="*/ 1894840 h 1894840"/>
              <a:gd name="connsiteX6" fmla="*/ 315813 w 1894840"/>
              <a:gd name="connsiteY6" fmla="*/ 1894840 h 1894840"/>
              <a:gd name="connsiteX7" fmla="*/ 0 w 1894840"/>
              <a:gd name="connsiteY7" fmla="*/ 1579027 h 1894840"/>
              <a:gd name="connsiteX8" fmla="*/ 0 w 1894840"/>
              <a:gd name="connsiteY8" fmla="*/ 315813 h 189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4840" h="1894840">
                <a:moveTo>
                  <a:pt x="0" y="315813"/>
                </a:moveTo>
                <a:cubicBezTo>
                  <a:pt x="0" y="141394"/>
                  <a:pt x="141394" y="0"/>
                  <a:pt x="315813" y="0"/>
                </a:cubicBezTo>
                <a:lnTo>
                  <a:pt x="1579027" y="0"/>
                </a:lnTo>
                <a:cubicBezTo>
                  <a:pt x="1753446" y="0"/>
                  <a:pt x="1894840" y="141394"/>
                  <a:pt x="1894840" y="315813"/>
                </a:cubicBezTo>
                <a:lnTo>
                  <a:pt x="1894840" y="1579027"/>
                </a:lnTo>
                <a:cubicBezTo>
                  <a:pt x="1894840" y="1753446"/>
                  <a:pt x="1753446" y="1894840"/>
                  <a:pt x="1579027" y="1894840"/>
                </a:cubicBezTo>
                <a:lnTo>
                  <a:pt x="315813" y="1894840"/>
                </a:lnTo>
                <a:cubicBezTo>
                  <a:pt x="141394" y="1894840"/>
                  <a:pt x="0" y="1753446"/>
                  <a:pt x="0" y="1579027"/>
                </a:cubicBezTo>
                <a:lnTo>
                  <a:pt x="0" y="315813"/>
                </a:lnTo>
                <a:close/>
              </a:path>
            </a:pathLst>
          </a:custGeom>
          <a:solidFill>
            <a:srgbClr val="DA1F28">
              <a:alpha val="97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450" kern="1200"/>
              <a:t>多平台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4968240" y="3199130"/>
            <a:ext cx="2664020" cy="1209040"/>
          </a:xfrm>
          <a:custGeom>
            <a:avLst/>
            <a:gdLst>
              <a:gd name="connsiteX0" fmla="*/ 0 w 1894840"/>
              <a:gd name="connsiteY0" fmla="*/ 315813 h 1894840"/>
              <a:gd name="connsiteX1" fmla="*/ 315813 w 1894840"/>
              <a:gd name="connsiteY1" fmla="*/ 0 h 1894840"/>
              <a:gd name="connsiteX2" fmla="*/ 1579027 w 1894840"/>
              <a:gd name="connsiteY2" fmla="*/ 0 h 1894840"/>
              <a:gd name="connsiteX3" fmla="*/ 1894840 w 1894840"/>
              <a:gd name="connsiteY3" fmla="*/ 315813 h 1894840"/>
              <a:gd name="connsiteX4" fmla="*/ 1894840 w 1894840"/>
              <a:gd name="connsiteY4" fmla="*/ 1579027 h 1894840"/>
              <a:gd name="connsiteX5" fmla="*/ 1579027 w 1894840"/>
              <a:gd name="connsiteY5" fmla="*/ 1894840 h 1894840"/>
              <a:gd name="connsiteX6" fmla="*/ 315813 w 1894840"/>
              <a:gd name="connsiteY6" fmla="*/ 1894840 h 1894840"/>
              <a:gd name="connsiteX7" fmla="*/ 0 w 1894840"/>
              <a:gd name="connsiteY7" fmla="*/ 1579027 h 1894840"/>
              <a:gd name="connsiteX8" fmla="*/ 0 w 1894840"/>
              <a:gd name="connsiteY8" fmla="*/ 315813 h 189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4840" h="1894840">
                <a:moveTo>
                  <a:pt x="0" y="315813"/>
                </a:moveTo>
                <a:cubicBezTo>
                  <a:pt x="0" y="141394"/>
                  <a:pt x="141394" y="0"/>
                  <a:pt x="315813" y="0"/>
                </a:cubicBezTo>
                <a:lnTo>
                  <a:pt x="1579027" y="0"/>
                </a:lnTo>
                <a:cubicBezTo>
                  <a:pt x="1753446" y="0"/>
                  <a:pt x="1894840" y="141394"/>
                  <a:pt x="1894840" y="315813"/>
                </a:cubicBezTo>
                <a:lnTo>
                  <a:pt x="1894840" y="1579027"/>
                </a:lnTo>
                <a:cubicBezTo>
                  <a:pt x="1894840" y="1753446"/>
                  <a:pt x="1753446" y="1894840"/>
                  <a:pt x="1579027" y="1894840"/>
                </a:cubicBezTo>
                <a:lnTo>
                  <a:pt x="315813" y="1894840"/>
                </a:lnTo>
                <a:cubicBezTo>
                  <a:pt x="141394" y="1894840"/>
                  <a:pt x="0" y="1753446"/>
                  <a:pt x="0" y="1579027"/>
                </a:cubicBezTo>
                <a:lnTo>
                  <a:pt x="0" y="315813"/>
                </a:lnTo>
                <a:close/>
              </a:path>
            </a:pathLst>
          </a:custGeom>
          <a:solidFill>
            <a:srgbClr val="DA1F28">
              <a:alpha val="97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450" kern="1200"/>
              <a:t>可视化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21506" name="图片 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81" y="2499742"/>
            <a:ext cx="3932237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6401" y="987574"/>
            <a:ext cx="8355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执行完毕后，输出的文件保存在“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输出”步骤设置的路径下。该转换的输出路径及文件为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C:\Users\45\Desktop\etl\ktr\outfile.xlsx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22530" name="图片 8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44133"/>
            <a:ext cx="6330302" cy="425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6401" y="711403"/>
            <a:ext cx="20873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而言，执行的一系列结果在右下方的“执行结果”状态栏中显示。也就是说，“执行结果”状态栏是对转换、作业执行过程的监控。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699542"/>
            <a:ext cx="17281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“日志”标签展示了该转换的时间执行过程。如果程序运行出错，将在这里显示具体的出错信息，设计者可根据错误信息调试程序。</a:t>
            </a:r>
            <a:endParaRPr lang="zh-CN" altLang="en-US" dirty="0"/>
          </a:p>
        </p:txBody>
      </p:sp>
      <p:pic>
        <p:nvPicPr>
          <p:cNvPr id="23554" name="图片 8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27534"/>
            <a:ext cx="63133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24578" name="图片 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6" y="2104862"/>
            <a:ext cx="5062023" cy="82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0" y="627534"/>
            <a:ext cx="8136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“步骤度量”标签卡</a:t>
            </a:r>
            <a:r>
              <a:rPr lang="zh-CN" altLang="en-US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Metrics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”标签卡，都展示了该转换执行过程中每一个步骤所耗费的时间。设计者可根据这些信息对所设计的转换进行优化，提升转换执行的效率。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此外，“步骤度量”还展示了数据在每一个步骤的输入输出流程，设计者可根据这些信息核实数据的流程是否符合预定的设计流程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24579" name="图片 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168" y="2963775"/>
            <a:ext cx="4256087" cy="20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25602" name="图片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2" y="2643758"/>
            <a:ext cx="46640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7523" y="149163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Preview data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”标签可预览该转换中鼠标已选定步骤的输出结果。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396401" y="136419"/>
            <a:ext cx="6675929" cy="369080"/>
          </a:xfrm>
        </p:spPr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2286759" y="843558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状态栏显示了一系列调试运行程序的按钮。</a:t>
            </a:r>
            <a:endParaRPr lang="zh-CN" altLang="en-US" dirty="0"/>
          </a:p>
        </p:txBody>
      </p:sp>
      <p:pic>
        <p:nvPicPr>
          <p:cNvPr id="2662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35903"/>
            <a:ext cx="71004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对话气泡: 圆角矩形 4"/>
          <p:cNvSpPr/>
          <p:nvPr/>
        </p:nvSpPr>
        <p:spPr>
          <a:xfrm>
            <a:off x="243813" y="2770709"/>
            <a:ext cx="936104" cy="327328"/>
          </a:xfrm>
          <a:prstGeom prst="wedgeRoundRectCallout">
            <a:avLst>
              <a:gd name="adj1" fmla="val 88893"/>
              <a:gd name="adj2" fmla="val 12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运行</a:t>
            </a:r>
            <a:endParaRPr lang="zh-CN" altLang="en-US" dirty="0"/>
          </a:p>
        </p:txBody>
      </p:sp>
      <p:sp>
        <p:nvSpPr>
          <p:cNvPr id="6" name="对话气泡: 圆角矩形 5"/>
          <p:cNvSpPr/>
          <p:nvPr/>
        </p:nvSpPr>
        <p:spPr>
          <a:xfrm>
            <a:off x="2411760" y="3363838"/>
            <a:ext cx="790779" cy="367939"/>
          </a:xfrm>
          <a:prstGeom prst="wedgeRoundRectCallout">
            <a:avLst>
              <a:gd name="adj1" fmla="val -52540"/>
              <a:gd name="adj2" fmla="val -132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暂停</a:t>
            </a:r>
            <a:endParaRPr lang="zh-CN" altLang="en-US" dirty="0"/>
          </a:p>
        </p:txBody>
      </p:sp>
      <p:sp>
        <p:nvSpPr>
          <p:cNvPr id="7" name="对话气泡: 圆角矩形 6"/>
          <p:cNvSpPr/>
          <p:nvPr/>
        </p:nvSpPr>
        <p:spPr>
          <a:xfrm>
            <a:off x="2699792" y="2028512"/>
            <a:ext cx="720080" cy="457200"/>
          </a:xfrm>
          <a:prstGeom prst="wedgeRoundRectCallout">
            <a:avLst>
              <a:gd name="adj1" fmla="val -32189"/>
              <a:gd name="adj2" fmla="val 134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终止</a:t>
            </a:r>
            <a:endParaRPr lang="zh-CN" altLang="en-US" dirty="0"/>
          </a:p>
        </p:txBody>
      </p:sp>
      <p:sp>
        <p:nvSpPr>
          <p:cNvPr id="8" name="对话气泡: 圆角矩形 7"/>
          <p:cNvSpPr/>
          <p:nvPr/>
        </p:nvSpPr>
        <p:spPr>
          <a:xfrm>
            <a:off x="3621747" y="3363838"/>
            <a:ext cx="1260140" cy="367939"/>
          </a:xfrm>
          <a:prstGeom prst="wedgeRoundRectCallout">
            <a:avLst>
              <a:gd name="adj1" fmla="val -62129"/>
              <a:gd name="adj2" fmla="val -127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预览</a:t>
            </a:r>
            <a:r>
              <a:rPr lang="en-US" altLang="zh-CN" dirty="0"/>
              <a:t>/</a:t>
            </a:r>
            <a:r>
              <a:rPr lang="zh-CN" altLang="zh-CN" dirty="0"/>
              <a:t>调试</a:t>
            </a:r>
            <a:endParaRPr lang="zh-CN" altLang="en-US" dirty="0"/>
          </a:p>
        </p:txBody>
      </p:sp>
      <p:sp>
        <p:nvSpPr>
          <p:cNvPr id="9" name="对话气泡: 圆角矩形 8"/>
          <p:cNvSpPr/>
          <p:nvPr/>
        </p:nvSpPr>
        <p:spPr>
          <a:xfrm>
            <a:off x="3923928" y="1990009"/>
            <a:ext cx="1368152" cy="596201"/>
          </a:xfrm>
          <a:prstGeom prst="wedgeRoundRectCallout">
            <a:avLst>
              <a:gd name="adj1" fmla="val -36663"/>
              <a:gd name="adj2" fmla="val 799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重新执行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1727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设定调试的条件后，点击“配置”按钮进入调试模式。</a:t>
            </a:r>
            <a:endParaRPr lang="zh-CN" altLang="en-US" dirty="0"/>
          </a:p>
        </p:txBody>
      </p:sp>
      <p:pic>
        <p:nvPicPr>
          <p:cNvPr id="27650" name="图片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01296"/>
            <a:ext cx="5650668" cy="413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27534"/>
            <a:ext cx="39595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在进行可视化编程的过程，每在画布上增添一个步骤，一个跳等，都会在主对象树中记录并呈现出来。设计者在检查程序设计时，可以在主对象树中，双击相关的对象进行编辑修改，实现对程序的调试。</a:t>
            </a:r>
            <a:endParaRPr lang="zh-CN" altLang="en-US" dirty="0"/>
          </a:p>
        </p:txBody>
      </p:sp>
      <p:pic>
        <p:nvPicPr>
          <p:cNvPr id="28674" name="图片 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5636"/>
            <a:ext cx="2880320" cy="437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692527" y="2211710"/>
            <a:ext cx="4535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/>
            <a:r>
              <a:rPr lang="en-US" altLang="zh-CN" kern="100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的参数配置分为环境变量配置和命名参数两类。环境变量具有全局性质，配置后的环境变量对所有转换、作业都可用、有效；命名参数具有局部性质，仅对当前转换、作业有效。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4" name="图片 3" descr="曙光科技机器人设-男.png"/>
          <p:cNvPicPr>
            <a:picLocks noChangeAspect="1"/>
          </p:cNvPicPr>
          <p:nvPr/>
        </p:nvPicPr>
        <p:blipFill>
          <a:blip r:embed="rId4"/>
          <a:srcRect l="52344" r="9375"/>
          <a:stretch>
            <a:fillRect/>
          </a:stretch>
        </p:blipFill>
        <p:spPr>
          <a:xfrm>
            <a:off x="4951011" y="0"/>
            <a:ext cx="350046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827584" y="1131590"/>
            <a:ext cx="7632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环境变量的配置路径及文件为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C:\Users\45812\.kettle\kett</a:t>
            </a:r>
            <a:r>
              <a:rPr lang="en-US" altLang="zh-CN" kern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le.pro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perties (45812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表示此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下的用户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。用文本编辑器打开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kettle.properties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文件，即可用键值对的形式配置环境变量。一个环境变量占据一行，键在等号前面，作为配置所使用的环境变量名，等号后面就是这个环境变量的值。转换和作业可以通过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${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环境变量名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}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%%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环境变量名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%%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的方式来引用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kettle.properties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定义的环境变量。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396401" y="136419"/>
            <a:ext cx="6675929" cy="369080"/>
          </a:xfrm>
        </p:spPr>
        <p:txBody>
          <a:bodyPr>
            <a:noAutofit/>
          </a:bodyPr>
          <a:lstStyle/>
          <a:p>
            <a:r>
              <a:rPr altLang="zh-CN" dirty="0"/>
              <a:t>Kettle</a:t>
            </a:r>
            <a:r>
              <a:rPr lang="zh-CN" altLang="en-US" dirty="0"/>
              <a:t>的安装</a:t>
            </a:r>
          </a:p>
        </p:txBody>
      </p:sp>
      <p:grpSp>
        <p:nvGrpSpPr>
          <p:cNvPr id="79" name="组合 78"/>
          <p:cNvGrpSpPr>
            <a:grpSpLocks noChangeAspect="1"/>
          </p:cNvGrpSpPr>
          <p:nvPr/>
        </p:nvGrpSpPr>
        <p:grpSpPr>
          <a:xfrm>
            <a:off x="3812429" y="1611808"/>
            <a:ext cx="1865194" cy="1865195"/>
            <a:chOff x="5077984" y="2163526"/>
            <a:chExt cx="2194346" cy="2194347"/>
          </a:xfrm>
        </p:grpSpPr>
        <p:sp>
          <p:nvSpPr>
            <p:cNvPr id="80" name="椭圆 79"/>
            <p:cNvSpPr/>
            <p:nvPr/>
          </p:nvSpPr>
          <p:spPr>
            <a:xfrm>
              <a:off x="5077984" y="2163526"/>
              <a:ext cx="2194346" cy="2194347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333637" y="2429381"/>
              <a:ext cx="1727200" cy="1727200"/>
            </a:xfrm>
            <a:prstGeom prst="ellipse">
              <a:avLst/>
            </a:pr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Kettle 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的特点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645667" y="3333673"/>
              <a:ext cx="111143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1511704" y="979652"/>
            <a:ext cx="1965613" cy="1512011"/>
            <a:chOff x="2200044" y="1144020"/>
            <a:chExt cx="2276124" cy="1750866"/>
          </a:xfrm>
        </p:grpSpPr>
        <p:sp>
          <p:nvSpPr>
            <p:cNvPr id="85" name="圆角矩形 84"/>
            <p:cNvSpPr/>
            <p:nvPr/>
          </p:nvSpPr>
          <p:spPr>
            <a:xfrm>
              <a:off x="2200044" y="1144020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2313854" y="1211135"/>
              <a:ext cx="2057328" cy="391030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894974" y="1233568"/>
              <a:ext cx="868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可视化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2391109" y="167015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0" name="组合 89"/>
          <p:cNvGrpSpPr>
            <a:grpSpLocks noChangeAspect="1"/>
          </p:cNvGrpSpPr>
          <p:nvPr/>
        </p:nvGrpSpPr>
        <p:grpSpPr>
          <a:xfrm>
            <a:off x="6032420" y="978789"/>
            <a:ext cx="1965613" cy="1512011"/>
            <a:chOff x="7958375" y="1117757"/>
            <a:chExt cx="2276124" cy="1750866"/>
          </a:xfrm>
        </p:grpSpPr>
        <p:sp>
          <p:nvSpPr>
            <p:cNvPr id="91" name="圆角矩形 90"/>
            <p:cNvSpPr/>
            <p:nvPr/>
          </p:nvSpPr>
          <p:spPr>
            <a:xfrm>
              <a:off x="7958375" y="1117757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8072185" y="1184872"/>
              <a:ext cx="2057328" cy="391030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8226777" y="1208456"/>
              <a:ext cx="1554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丰富的工具类</a:t>
              </a:r>
            </a:p>
          </p:txBody>
        </p:sp>
        <p:sp>
          <p:nvSpPr>
            <p:cNvPr id="95" name="矩形 94"/>
            <p:cNvSpPr/>
            <p:nvPr/>
          </p:nvSpPr>
          <p:spPr>
            <a:xfrm>
              <a:off x="8166301" y="164090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6" name="组合 95"/>
          <p:cNvGrpSpPr>
            <a:grpSpLocks noChangeAspect="1"/>
          </p:cNvGrpSpPr>
          <p:nvPr/>
        </p:nvGrpSpPr>
        <p:grpSpPr>
          <a:xfrm>
            <a:off x="1510230" y="2840353"/>
            <a:ext cx="2018665" cy="1503056"/>
            <a:chOff x="2196030" y="3154581"/>
            <a:chExt cx="2351483" cy="1750866"/>
          </a:xfrm>
        </p:grpSpPr>
        <p:sp>
          <p:nvSpPr>
            <p:cNvPr id="97" name="圆角矩形 96"/>
            <p:cNvSpPr/>
            <p:nvPr/>
          </p:nvSpPr>
          <p:spPr>
            <a:xfrm>
              <a:off x="2196030" y="3154581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2309840" y="3221696"/>
              <a:ext cx="2057328" cy="391030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309573" y="3222190"/>
              <a:ext cx="1783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支持各类数据源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196030" y="3613190"/>
              <a:ext cx="2351483" cy="12352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50" dirty="0">
                  <a:sym typeface="+mn-ea"/>
                </a:rPr>
                <a:t>除了支持各种关系型数据库，HBase MongoDB这样的NoSQL数据源外，还支持Excel、Access这类小型的数据源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>
            <a:grpSpLocks noChangeAspect="1"/>
          </p:cNvGrpSpPr>
          <p:nvPr/>
        </p:nvGrpSpPr>
        <p:grpSpPr>
          <a:xfrm>
            <a:off x="6059520" y="2898138"/>
            <a:ext cx="2165350" cy="1512011"/>
            <a:chOff x="7454348" y="3221494"/>
            <a:chExt cx="2507414" cy="1750866"/>
          </a:xfrm>
        </p:grpSpPr>
        <p:sp>
          <p:nvSpPr>
            <p:cNvPr id="103" name="圆角矩形 102"/>
            <p:cNvSpPr/>
            <p:nvPr/>
          </p:nvSpPr>
          <p:spPr>
            <a:xfrm>
              <a:off x="7454348" y="3221494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7537275" y="3302580"/>
              <a:ext cx="2057328" cy="391030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560807" y="3318141"/>
              <a:ext cx="2064756" cy="42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强大的处理功能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7454348" y="3744301"/>
              <a:ext cx="2507414" cy="1227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除了选择、过滤、分组、连接和排序这些常用的功能外，还支持Java表达式、正则表达式、java脚本、Java类、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等</a:t>
              </a:r>
            </a:p>
          </p:txBody>
        </p:sp>
      </p:grpSp>
      <p:sp>
        <p:nvSpPr>
          <p:cNvPr id="109" name="矩形 108"/>
          <p:cNvSpPr/>
          <p:nvPr/>
        </p:nvSpPr>
        <p:spPr>
          <a:xfrm>
            <a:off x="1559611" y="1447605"/>
            <a:ext cx="187792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>
                <a:sym typeface="+mn-ea"/>
              </a:rPr>
              <a:t>代替了完成数据转换任务的手工编码，降低了开发难度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98666" y="1269170"/>
            <a:ext cx="1877928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5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083853" y="1433595"/>
            <a:ext cx="1877928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包含数据的剖析、清洗、校验、抽取、转换和加载等各类常见的ETL类</a:t>
            </a:r>
          </a:p>
        </p:txBody>
      </p:sp>
      <p:grpSp>
        <p:nvGrpSpPr>
          <p:cNvPr id="120" name="组合 119"/>
          <p:cNvGrpSpPr>
            <a:grpSpLocks noChangeAspect="1"/>
          </p:cNvGrpSpPr>
          <p:nvPr/>
        </p:nvGrpSpPr>
        <p:grpSpPr>
          <a:xfrm>
            <a:off x="3776114" y="3500602"/>
            <a:ext cx="1965613" cy="1512011"/>
            <a:chOff x="2365779" y="1143385"/>
            <a:chExt cx="1934705" cy="1488236"/>
          </a:xfrm>
        </p:grpSpPr>
        <p:sp>
          <p:nvSpPr>
            <p:cNvPr id="121" name="圆角矩形 120"/>
            <p:cNvSpPr>
              <a:spLocks noChangeAspect="1"/>
            </p:cNvSpPr>
            <p:nvPr/>
          </p:nvSpPr>
          <p:spPr>
            <a:xfrm>
              <a:off x="2365779" y="1143385"/>
              <a:ext cx="1934705" cy="148823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" name="任意多边形 121"/>
            <p:cNvSpPr>
              <a:spLocks noChangeAspect="1"/>
            </p:cNvSpPr>
            <p:nvPr/>
          </p:nvSpPr>
          <p:spPr>
            <a:xfrm>
              <a:off x="2479589" y="1210500"/>
              <a:ext cx="1748729" cy="332375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" name="文本框 122"/>
            <p:cNvSpPr txBox="1">
              <a:spLocks noChangeAspect="1"/>
            </p:cNvSpPr>
            <p:nvPr/>
          </p:nvSpPr>
          <p:spPr>
            <a:xfrm>
              <a:off x="2691260" y="1219083"/>
              <a:ext cx="1325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支持多平台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391109" y="167015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5" name="组合 124"/>
          <p:cNvGrpSpPr>
            <a:grpSpLocks noChangeAspect="1"/>
          </p:cNvGrpSpPr>
          <p:nvPr/>
        </p:nvGrpSpPr>
        <p:grpSpPr>
          <a:xfrm>
            <a:off x="3773090" y="61849"/>
            <a:ext cx="1965613" cy="1512011"/>
            <a:chOff x="7958375" y="1117757"/>
            <a:chExt cx="2276124" cy="1750866"/>
          </a:xfrm>
        </p:grpSpPr>
        <p:sp>
          <p:nvSpPr>
            <p:cNvPr id="126" name="圆角矩形 125"/>
            <p:cNvSpPr/>
            <p:nvPr/>
          </p:nvSpPr>
          <p:spPr>
            <a:xfrm>
              <a:off x="7958375" y="1117757"/>
              <a:ext cx="2276124" cy="1750866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2D2D2"/>
                </a:gs>
              </a:gsLst>
              <a:lin ang="13500000" scaled="1"/>
              <a:tileRect/>
            </a:gradFill>
            <a:ln w="12700" cap="flat" cmpd="sng" algn="ctr">
              <a:gradFill flip="none" rotWithShape="1">
                <a:gsLst>
                  <a:gs pos="0">
                    <a:sysClr val="window" lastClr="FFFFFF">
                      <a:lumMod val="100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8072185" y="1184872"/>
              <a:ext cx="2057328" cy="391030"/>
            </a:xfrm>
            <a:custGeom>
              <a:avLst/>
              <a:gdLst>
                <a:gd name="connsiteX0" fmla="*/ 317506 w 2476500"/>
                <a:gd name="connsiteY0" fmla="*/ 0 h 514350"/>
                <a:gd name="connsiteX1" fmla="*/ 2158994 w 2476500"/>
                <a:gd name="connsiteY1" fmla="*/ 0 h 514350"/>
                <a:gd name="connsiteX2" fmla="*/ 2476500 w 2476500"/>
                <a:gd name="connsiteY2" fmla="*/ 317506 h 514350"/>
                <a:gd name="connsiteX3" fmla="*/ 2476500 w 2476500"/>
                <a:gd name="connsiteY3" fmla="*/ 514350 h 514350"/>
                <a:gd name="connsiteX4" fmla="*/ 0 w 2476500"/>
                <a:gd name="connsiteY4" fmla="*/ 514350 h 514350"/>
                <a:gd name="connsiteX5" fmla="*/ 0 w 2476500"/>
                <a:gd name="connsiteY5" fmla="*/ 317506 h 514350"/>
                <a:gd name="connsiteX6" fmla="*/ 317506 w 247650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0" h="514350">
                  <a:moveTo>
                    <a:pt x="317506" y="0"/>
                  </a:moveTo>
                  <a:lnTo>
                    <a:pt x="2158994" y="0"/>
                  </a:lnTo>
                  <a:cubicBezTo>
                    <a:pt x="2334348" y="0"/>
                    <a:pt x="2476500" y="142152"/>
                    <a:pt x="2476500" y="317506"/>
                  </a:cubicBezTo>
                  <a:lnTo>
                    <a:pt x="2476500" y="514350"/>
                  </a:lnTo>
                  <a:lnTo>
                    <a:pt x="0" y="514350"/>
                  </a:ln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B22F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8707751" y="1184926"/>
              <a:ext cx="741195" cy="42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开源</a:t>
              </a: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166301" y="1640906"/>
              <a:ext cx="187792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30" name="矩形 129"/>
          <p:cNvSpPr/>
          <p:nvPr/>
        </p:nvSpPr>
        <p:spPr>
          <a:xfrm>
            <a:off x="3801161" y="529395"/>
            <a:ext cx="187792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>
                <a:sym typeface="+mn-ea"/>
              </a:rPr>
              <a:t>免费开源，良好的社区支持</a:t>
            </a:r>
          </a:p>
        </p:txBody>
      </p:sp>
      <p:sp>
        <p:nvSpPr>
          <p:cNvPr id="131" name="矩形 130"/>
          <p:cNvSpPr/>
          <p:nvPr/>
        </p:nvSpPr>
        <p:spPr>
          <a:xfrm>
            <a:off x="3821481" y="4035865"/>
            <a:ext cx="187792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ym typeface="+mn-ea"/>
              </a:rPr>
              <a:t>可以在Window、Linux、Unix上运行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843558"/>
            <a:ext cx="2592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基于第一个转换实验的配置例子，配置“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输出”步骤中的输出路径，用环境变量“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GLOBAL_PATH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”表示。配置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kettle.properties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完毕后，需要关闭再重新打开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，配置的全局参数才生效可用。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29698" name="图片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8406"/>
            <a:ext cx="5433399" cy="397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843558"/>
            <a:ext cx="7992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${ GLOBAL_PATH }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引用环境变量，指定输出的路径为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C:/Users/45812/Desktop/etl/GlobalPath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当创建同样的第二个转换后，该全局参数同样可为第二个转换所用。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30722" name="图片 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9" y="1862193"/>
            <a:ext cx="5875022" cy="302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827584" y="771550"/>
            <a:ext cx="316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右键点击当前转换画布上空白的地方，在弹出的菜单中点击“转换设置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CTL-L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dirty="0"/>
          </a:p>
        </p:txBody>
      </p:sp>
      <p:pic>
        <p:nvPicPr>
          <p:cNvPr id="31746" name="图片 6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00" y="699542"/>
            <a:ext cx="411489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8424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在“转换属性”的“命名参数”标签卡中配置命名参数的名字和值。</a:t>
            </a:r>
            <a:endParaRPr lang="zh-CN" altLang="en-US" dirty="0"/>
          </a:p>
        </p:txBody>
      </p:sp>
      <p:pic>
        <p:nvPicPr>
          <p:cNvPr id="32770" name="图片 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35646"/>
            <a:ext cx="538231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pic>
        <p:nvPicPr>
          <p:cNvPr id="33794" name="图片 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37" y="1635646"/>
            <a:ext cx="601552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6400" y="639831"/>
            <a:ext cx="8208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在“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Microsoft Excel 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输出”步骤的配置中，用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${ LOCATIONPATHOUT }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引用环境变量，指定输出的路径为</a:t>
            </a:r>
            <a:r>
              <a:rPr lang="en-US" altLang="zh-CN" dirty="0"/>
              <a:t>C:\Users\45812\Desktop\etl\LocalPath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923678"/>
            <a:ext cx="40324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spcAft>
                <a:spcPts val="0"/>
              </a:spcAft>
            </a:pP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在实际工作环境中，这些用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spoon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开发的转换、作业都是定时执行的，给数据仓库或其他系统定期提供转换后的数据，用于数据挖掘或可视化。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环境下，可以使用控制面板中的计划任务定时执行批处理。</a:t>
            </a:r>
            <a:endParaRPr lang="zh-CN" altLang="en-US" dirty="0"/>
          </a:p>
        </p:txBody>
      </p:sp>
      <p:pic>
        <p:nvPicPr>
          <p:cNvPr id="4" name="图片 3" descr="曙光科技机器人设-男.png"/>
          <p:cNvPicPr>
            <a:picLocks noChangeAspect="1"/>
          </p:cNvPicPr>
          <p:nvPr/>
        </p:nvPicPr>
        <p:blipFill>
          <a:blip r:embed="rId4"/>
          <a:srcRect l="52344" r="9375"/>
          <a:stretch>
            <a:fillRect/>
          </a:stretch>
        </p:blipFill>
        <p:spPr>
          <a:xfrm>
            <a:off x="4860032" y="0"/>
            <a:ext cx="3500462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617369"/>
            <a:ext cx="827836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在本实验中，假设此转换保存的路径及文件名为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C:\Users\45812\Desktop\etl\ktr\FirstTan.ktr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 则批处理文件内容如下：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highlight>
                  <a:srgbClr val="C0C0C0"/>
                </a:highlight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cd /d d:\data-integration</a:t>
            </a:r>
            <a:endParaRPr lang="zh-CN" altLang="zh-CN" kern="1000" dirty="0">
              <a:highlight>
                <a:srgbClr val="C0C0C0"/>
              </a:highlight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highlight>
                  <a:srgbClr val="C0C0C0"/>
                </a:highlight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pan /file=C:\Users\45812\Desktop\etl\ktr\FirstTan.ktr  /level=Detailed /logfile=D:\1.log0</a:t>
            </a:r>
            <a:endParaRPr lang="zh-CN" altLang="zh-CN" kern="1000" dirty="0">
              <a:highlight>
                <a:srgbClr val="C0C0C0"/>
              </a:highlight>
              <a:latin typeface="Times New Roman" panose="02020603050405020304" pitchFamily="18" charset="0"/>
              <a:ea typeface="方正书宋简体"/>
            </a:endParaRPr>
          </a:p>
          <a:p>
            <a:pPr indent="203200"/>
            <a:r>
              <a:rPr lang="zh-CN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注：用命令行或批处理脚本启动转换时，</a:t>
            </a:r>
            <a:r>
              <a:rPr lang="en-US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不支持中文路径、中文的</a:t>
            </a:r>
            <a:r>
              <a:rPr lang="en-US" altLang="zh-CN" sz="1400" kern="1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ktr</a:t>
            </a:r>
            <a:r>
              <a:rPr lang="zh-CN" altLang="zh-CN" sz="1400" kern="1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文件。</a:t>
            </a:r>
            <a:endParaRPr lang="zh-CN" altLang="zh-CN" kern="1000" dirty="0">
              <a:solidFill>
                <a:srgbClr val="FF0000"/>
              </a:solidFill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该批处理文件的第一行中，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d:\data-integration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的安装路径。用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cd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命令切换到该路径中执行第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行的命令行。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行中，用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pan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对应执行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安装目录下的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pan.bat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批处理脚本。该脚本的命令行参数语法规范如下：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 algn="just">
              <a:spcAft>
                <a:spcPts val="0"/>
              </a:spcAft>
            </a:pPr>
            <a:r>
              <a:rPr lang="en-US" altLang="zh-CN" kern="0" dirty="0">
                <a:latin typeface="微软雅黑" panose="020B0503020204020204" pitchFamily="34" charset="-122"/>
                <a:ea typeface="方正书宋简体"/>
                <a:cs typeface="微软雅黑" panose="020B0503020204020204" pitchFamily="34" charset="-122"/>
              </a:rPr>
              <a:t>[/-]name [[:=]value]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以斜线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(/)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或横线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(-)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后接参数名，大部分参数名后面都要有参数值。参数值通过冒号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或等号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(=)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给参数名赋值。参数值中如果包含有空格，参数值必须用单引号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‘’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或双引号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“”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引起来。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2466295" y="771550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Pan</a:t>
            </a:r>
            <a:r>
              <a:rPr lang="zh-CN" altLang="en-US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命令的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参数名及参数值的描述如下：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/>
        </p:nvGraphicFramePr>
        <p:xfrm>
          <a:off x="179512" y="2211710"/>
          <a:ext cx="8712967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参数名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参数值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ym typeface="+mn-ea"/>
                        </a:rPr>
                        <a:t>说明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980"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文件名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指定转换或作业的文件名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Nothing</a:t>
                      </a: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Detail</a:t>
                      </a: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Debug</a:t>
                      </a: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Rowlevel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指定日志级别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logfile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日志文件名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5400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指定执行转换或作业的日志文件名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2519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打开控制面板，用大图标的方式查看，找到“管理工具”，点击它进行下一步的设</a:t>
            </a:r>
            <a:endParaRPr lang="zh-CN" altLang="en-US" dirty="0"/>
          </a:p>
        </p:txBody>
      </p:sp>
      <p:pic>
        <p:nvPicPr>
          <p:cNvPr id="34818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23" y="583570"/>
            <a:ext cx="5909920" cy="40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999" y="738628"/>
            <a:ext cx="2878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双击“任务计划程序”进入下一步的设置。</a:t>
            </a:r>
            <a:endParaRPr lang="zh-CN" altLang="en-US" dirty="0"/>
          </a:p>
        </p:txBody>
      </p:sp>
      <p:pic>
        <p:nvPicPr>
          <p:cNvPr id="35842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17162"/>
            <a:ext cx="5792405" cy="401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70255" y="1557020"/>
            <a:ext cx="783399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/>
              <a:t>登录Java的官网后，进入到下载页面：</a:t>
            </a:r>
            <a:r>
              <a:rPr lang="zh-CN" altLang="en-US" u="sng" dirty="0">
                <a:solidFill>
                  <a:srgbClr val="0070C0"/>
                </a:solidFill>
              </a:rPr>
              <a:t>http://www.oracle.com/technetwork/java/javase/downloads/index.html</a:t>
            </a:r>
            <a:r>
              <a:rPr lang="zh-CN" altLang="en-US" dirty="0"/>
              <a:t>，选择当前最新的Java版本下载安装。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/>
              <a:t>本章以Win10操作系统安装Java10为例进行介绍。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/>
              <a:t>下载jdk-10_windows-x64_bin.exe完毕后，双击该文件，一路选择next，直接到安装完毕。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/>
              <a:t>本书的安装路径为C:\Program Files\Java\jdk-10。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72485" y="79121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Java</a:t>
            </a:r>
            <a:r>
              <a:rPr lang="zh-CN" altLang="en-US" sz="3600" dirty="0"/>
              <a:t>的安装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723265"/>
            <a:ext cx="816776" cy="781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点击“创建基本任务”</a:t>
            </a:r>
            <a:endParaRPr lang="zh-CN" altLang="en-US" dirty="0"/>
          </a:p>
        </p:txBody>
      </p:sp>
      <p:pic>
        <p:nvPicPr>
          <p:cNvPr id="36866" name="图片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525002"/>
            <a:ext cx="6072929" cy="435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3311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给定时的计划任务起个名称，加上必要的描述，然后点击下一步。</a:t>
            </a:r>
            <a:endParaRPr lang="zh-CN" altLang="en-US" dirty="0"/>
          </a:p>
        </p:txBody>
      </p:sp>
      <p:pic>
        <p:nvPicPr>
          <p:cNvPr id="37890" name="图片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555526"/>
            <a:ext cx="527476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699542"/>
            <a:ext cx="2383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根据情况选择定时的方式，此例子选择“每天”执行，然后点击下一步</a:t>
            </a:r>
            <a:endParaRPr lang="zh-CN" altLang="en-US" dirty="0"/>
          </a:p>
        </p:txBody>
      </p:sp>
      <p:pic>
        <p:nvPicPr>
          <p:cNvPr id="38914" name="图片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5499"/>
            <a:ext cx="5440245" cy="437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2087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设置每天定时的时间，然后点击下一步。</a:t>
            </a:r>
            <a:endParaRPr lang="zh-CN" altLang="en-US" dirty="0"/>
          </a:p>
        </p:txBody>
      </p:sp>
      <p:pic>
        <p:nvPicPr>
          <p:cNvPr id="39938" name="图片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93" y="555526"/>
            <a:ext cx="5619031" cy="440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3095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选择 “启动程序”，定时的去执行批处理脚本。然后点击下一步。</a:t>
            </a:r>
            <a:endParaRPr lang="zh-CN" altLang="en-US" dirty="0"/>
          </a:p>
        </p:txBody>
      </p:sp>
      <p:pic>
        <p:nvPicPr>
          <p:cNvPr id="40962" name="图片 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12" y="627534"/>
            <a:ext cx="526058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2519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0" dirty="0">
                <a:ea typeface="微软雅黑" panose="020B0503020204020204" pitchFamily="34" charset="-122"/>
                <a:cs typeface="微软雅黑" panose="020B0503020204020204" pitchFamily="34" charset="-122"/>
              </a:rPr>
              <a:t>点击“浏览”按钮，选择定时执行的批处理文件。</a:t>
            </a:r>
            <a:endParaRPr lang="zh-CN" altLang="en-US" dirty="0"/>
          </a:p>
        </p:txBody>
      </p:sp>
      <p:pic>
        <p:nvPicPr>
          <p:cNvPr id="41986" name="图片 3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05499"/>
            <a:ext cx="5551074" cy="437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第一个转换案例</a:t>
            </a:r>
          </a:p>
        </p:txBody>
      </p:sp>
      <p:sp>
        <p:nvSpPr>
          <p:cNvPr id="2" name="矩形 1"/>
          <p:cNvSpPr/>
          <p:nvPr/>
        </p:nvSpPr>
        <p:spPr>
          <a:xfrm>
            <a:off x="396401" y="771550"/>
            <a:ext cx="2015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zh-CN" dirty="0"/>
              <a:t>点击“完成”按钮，完成配置。</a:t>
            </a:r>
          </a:p>
        </p:txBody>
      </p:sp>
      <p:pic>
        <p:nvPicPr>
          <p:cNvPr id="43010" name="图片 3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581" y="555526"/>
            <a:ext cx="5714851" cy="45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第一个转换案例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39552" y="699542"/>
            <a:ext cx="2880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/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返回计划任务的配置界面后，点击“活动任务”三角形的按钮，展开任务列表。在任务列表中，将查看到刚才新建的定时任务</a:t>
            </a:r>
            <a:r>
              <a:rPr lang="en-US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kettle</a:t>
            </a:r>
            <a:r>
              <a:rPr lang="zh-CN" altLang="zh-CN" kern="100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。时间到了，将会自动执行此转换。</a:t>
            </a:r>
            <a:endParaRPr lang="zh-CN" altLang="zh-CN" kern="10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44034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78674"/>
            <a:ext cx="5652916" cy="354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2423422" y="422074"/>
            <a:ext cx="4297157" cy="4297157"/>
          </a:xfrm>
          <a:prstGeom prst="ellipse">
            <a:avLst/>
          </a:prstGeom>
          <a:solidFill>
            <a:srgbClr val="B22F3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684060" y="3677375"/>
            <a:ext cx="225450" cy="225450"/>
          </a:xfrm>
          <a:prstGeom prst="ellipse">
            <a:avLst/>
          </a:prstGeom>
          <a:solidFill>
            <a:srgbClr val="B22F33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069332" y="552509"/>
            <a:ext cx="305668" cy="305668"/>
          </a:xfrm>
          <a:prstGeom prst="ellipse">
            <a:avLst/>
          </a:pr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03929" y="845599"/>
            <a:ext cx="3493123" cy="3875828"/>
            <a:chOff x="2803929" y="845599"/>
            <a:chExt cx="3493123" cy="3875828"/>
          </a:xfrm>
        </p:grpSpPr>
        <p:sp>
          <p:nvSpPr>
            <p:cNvPr id="53" name="等腰三角形 52"/>
            <p:cNvSpPr/>
            <p:nvPr/>
          </p:nvSpPr>
          <p:spPr>
            <a:xfrm rot="13239004">
              <a:off x="4228971" y="3875109"/>
              <a:ext cx="520811" cy="846318"/>
            </a:xfrm>
            <a:prstGeom prst="triangle">
              <a:avLst/>
            </a:prstGeom>
            <a:solidFill>
              <a:srgbClr val="B2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803929" y="845599"/>
              <a:ext cx="3493123" cy="3542519"/>
              <a:chOff x="2803929" y="845599"/>
              <a:chExt cx="3493123" cy="354251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46947" y="845599"/>
                <a:ext cx="3450105" cy="3450105"/>
              </a:xfrm>
              <a:prstGeom prst="ellipse">
                <a:avLst/>
              </a:prstGeom>
              <a:solidFill>
                <a:srgbClr val="B22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2803929" y="952173"/>
                <a:ext cx="3435946" cy="3435945"/>
              </a:xfrm>
              <a:prstGeom prst="ellipse">
                <a:avLst/>
              </a:prstGeom>
              <a:noFill/>
              <a:ln w="9525">
                <a:solidFill>
                  <a:srgbClr val="FFFF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椭圆 54"/>
          <p:cNvSpPr/>
          <p:nvPr/>
        </p:nvSpPr>
        <p:spPr>
          <a:xfrm>
            <a:off x="5743825" y="1073320"/>
            <a:ext cx="891651" cy="891651"/>
          </a:xfrm>
          <a:prstGeom prst="ellipse">
            <a:avLst/>
          </a:prstGeom>
          <a:solidFill>
            <a:srgbClr val="FDAF1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53745" y="20716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214414" y="3286130"/>
            <a:ext cx="1143008" cy="1285884"/>
            <a:chOff x="1214414" y="3286130"/>
            <a:chExt cx="1143008" cy="1285884"/>
          </a:xfrm>
        </p:grpSpPr>
        <p:cxnSp>
          <p:nvCxnSpPr>
            <p:cNvPr id="62" name="直接连接符 61"/>
            <p:cNvCxnSpPr/>
            <p:nvPr/>
          </p:nvCxnSpPr>
          <p:spPr>
            <a:xfrm rot="5400000" flipH="1" flipV="1">
              <a:off x="1500166" y="3286130"/>
              <a:ext cx="857256" cy="857256"/>
            </a:xfrm>
            <a:prstGeom prst="line">
              <a:avLst/>
            </a:prstGeom>
            <a:ln w="9525">
              <a:solidFill>
                <a:srgbClr val="B22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5400000" flipH="1" flipV="1">
              <a:off x="1214414" y="3714758"/>
              <a:ext cx="857256" cy="857256"/>
            </a:xfrm>
            <a:prstGeom prst="line">
              <a:avLst/>
            </a:prstGeom>
            <a:ln w="9525">
              <a:solidFill>
                <a:srgbClr val="B22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929454" y="0"/>
            <a:ext cx="1000132" cy="1167357"/>
            <a:chOff x="6929454" y="0"/>
            <a:chExt cx="1000132" cy="1167357"/>
          </a:xfrm>
        </p:grpSpPr>
        <p:cxnSp>
          <p:nvCxnSpPr>
            <p:cNvPr id="64" name="直接连接符 63"/>
            <p:cNvCxnSpPr/>
            <p:nvPr/>
          </p:nvCxnSpPr>
          <p:spPr>
            <a:xfrm rot="5400000" flipH="1" flipV="1">
              <a:off x="7072330" y="0"/>
              <a:ext cx="857256" cy="857256"/>
            </a:xfrm>
            <a:prstGeom prst="line">
              <a:avLst/>
            </a:prstGeom>
            <a:ln w="9525">
              <a:solidFill>
                <a:srgbClr val="B22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rot="5400000" flipH="1" flipV="1">
              <a:off x="6929454" y="714362"/>
              <a:ext cx="452995" cy="452995"/>
            </a:xfrm>
            <a:prstGeom prst="line">
              <a:avLst/>
            </a:prstGeom>
            <a:ln w="9525">
              <a:solidFill>
                <a:srgbClr val="B22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椭圆 66"/>
          <p:cNvSpPr/>
          <p:nvPr/>
        </p:nvSpPr>
        <p:spPr>
          <a:xfrm>
            <a:off x="1357290" y="1214428"/>
            <a:ext cx="403433" cy="403433"/>
          </a:xfrm>
          <a:prstGeom prst="ellipse">
            <a:avLst/>
          </a:prstGeom>
          <a:solidFill>
            <a:srgbClr val="02AE96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7215206" y="3786196"/>
            <a:ext cx="198069" cy="198069"/>
          </a:xfrm>
          <a:prstGeom prst="ellipse">
            <a:avLst/>
          </a:prstGeom>
          <a:solidFill>
            <a:srgbClr val="7AC044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70"/>
          <p:cNvGrpSpPr/>
          <p:nvPr/>
        </p:nvGrpSpPr>
        <p:grpSpPr>
          <a:xfrm>
            <a:off x="3414806" y="3214692"/>
            <a:ext cx="2314389" cy="486699"/>
            <a:chOff x="3414806" y="1230659"/>
            <a:chExt cx="2314389" cy="486699"/>
          </a:xfrm>
        </p:grpSpPr>
        <p:pic>
          <p:nvPicPr>
            <p:cNvPr id="72" name="图片 71" descr="反白瑞翼教育LOGO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034" y="1352712"/>
              <a:ext cx="1075161" cy="242592"/>
            </a:xfrm>
            <a:prstGeom prst="rect">
              <a:avLst/>
            </a:prstGeom>
          </p:spPr>
        </p:pic>
        <p:pic>
          <p:nvPicPr>
            <p:cNvPr id="73" name="图片 72" descr="SUGON图标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4806" y="1230659"/>
              <a:ext cx="1108776" cy="486699"/>
            </a:xfrm>
            <a:prstGeom prst="rect">
              <a:avLst/>
            </a:prstGeom>
          </p:spPr>
        </p:pic>
        <p:cxnSp>
          <p:nvCxnSpPr>
            <p:cNvPr id="74" name="直接连接符 73"/>
            <p:cNvCxnSpPr/>
            <p:nvPr/>
          </p:nvCxnSpPr>
          <p:spPr>
            <a:xfrm rot="5400000">
              <a:off x="4418500" y="1490845"/>
              <a:ext cx="252000" cy="2326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2" grpId="0" animBg="1"/>
      <p:bldP spid="55" grpId="0" animBg="1"/>
      <p:bldP spid="50" grpId="0"/>
      <p:bldP spid="67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58085" y="798195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Java</a:t>
            </a:r>
            <a:r>
              <a:rPr lang="zh-CN" altLang="en-US" sz="3600" dirty="0"/>
              <a:t>环境变量的配置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730250"/>
            <a:ext cx="816776" cy="78105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434340" y="2186305"/>
          <a:ext cx="827532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400" dirty="0">
                          <a:sym typeface="+mn-ea"/>
                        </a:rPr>
                        <a:t>环境变量名称</a:t>
                      </a:r>
                      <a:endParaRPr lang="zh-CN" altLang="en-US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400" dirty="0">
                          <a:sym typeface="+mn-ea"/>
                        </a:rPr>
                        <a:t>环境变量值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400" dirty="0">
                          <a:sym typeface="+mn-ea"/>
                        </a:rPr>
                        <a:t>配置方式</a:t>
                      </a:r>
                      <a:endParaRPr lang="zh-CN" altLang="en-US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JAVA_HOME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C:\Program Files\Java\jdk-10（注：此为安装路径）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新建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CLASSPATH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.;%JAVA_HOME%\lib\dt.jar;%JAVA_HOME%\lib\tools.jar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  <a:sym typeface="+mn-ea"/>
                        </a:rPr>
                        <a:t>新建</a:t>
                      </a:r>
                      <a:endParaRPr lang="zh-CN" alt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Path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.;%JAVA_HOME%\bin;%JAVA_HOME%\jre\bin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追加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的安装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96240" y="932180"/>
            <a:ext cx="59924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59080"/>
            <a:r>
              <a:rPr lang="zh-CN" b="0" dirty="0">
                <a:cs typeface="方正书宋简体" charset="0"/>
              </a:rPr>
              <a:t>右键点击“我的电脑”，在弹出的选项栏中点击“属性”</a:t>
            </a:r>
            <a:endParaRPr lang="zh-CN" altLang="en-US" dirty="0"/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1119505" y="1606550"/>
            <a:ext cx="6176010" cy="30829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139"/>
  <p:tag name="ISPRING_CUSTOM_TIMING_USED" val="1"/>
  <p:tag name="ISPRING_SLIDE_ID" val="{4616620D-C8C5-4A6B-9209-875824DEF73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0.515"/>
  <p:tag name="TIMING" val="|0.709|1.292|1|1|1"/>
  <p:tag name="ISPRING_CUSTOM_TIMING_USED" val="1"/>
  <p:tag name="ISPRING_SLIDE_ID" val="{0C2B1AC2-C227-4240-BF9F-46C5C7A68DF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0.891"/>
  <p:tag name="ISPRING_SLIDE_ID" val="{BD3BAA1A-3C64-42C3-898B-C690870BDFEC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0.891"/>
  <p:tag name="ISPRING_SLIDE_ID" val="{BD3BAA1A-3C64-42C3-898B-C690870BDFEC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"/>
  <p:tag name="ISPRING_CUSTOM_TIMING_USED" val="1"/>
  <p:tag name="ISPRING_SLIDE_ID" val="{83EA8525-6043-4C28-88AC-BD811B4E6F2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30.461"/>
  <p:tag name="TIMING" val="|34.04|23.548|12.578|5.317|5.048|4.626|7.477|8.502|6.513"/>
  <p:tag name="ISPRING_CUSTOM_TIMING_USED" val="1"/>
  <p:tag name="ISPRING_SLIDE_ID" val="{AE85D5F6-846C-44E8-8022-C4AAE8AB09B8}"/>
</p:tagLst>
</file>

<file path=ppt/theme/theme1.xml><?xml version="1.0" encoding="utf-8"?>
<a:theme xmlns:a="http://schemas.openxmlformats.org/drawingml/2006/main" name="第一PPT www.1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8494</Words>
  <Application>Microsoft Office PowerPoint</Application>
  <PresentationFormat>全屏显示(16:9)</PresentationFormat>
  <Paragraphs>536</Paragraphs>
  <Slides>78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Lato</vt:lpstr>
      <vt:lpstr>方正书宋简体</vt:lpstr>
      <vt:lpstr>宋体</vt:lpstr>
      <vt:lpstr>微软雅黑</vt:lpstr>
      <vt:lpstr>Arial</vt:lpstr>
      <vt:lpstr>Calibri</vt:lpstr>
      <vt:lpstr>Impact</vt:lpstr>
      <vt:lpstr>Raleway</vt:lpstr>
      <vt:lpstr>Times New Roman</vt:lpstr>
      <vt:lpstr>Wingdings</vt:lpstr>
      <vt:lpstr>第一PPT www.1ppt.com</vt:lpstr>
      <vt:lpstr>PowerPoint 演示文稿</vt:lpstr>
      <vt:lpstr>PowerPoint 演示文稿</vt:lpstr>
      <vt:lpstr>内容简介</vt:lpstr>
      <vt:lpstr>PowerPoint 演示文稿</vt:lpstr>
      <vt:lpstr>Kettle的安装</vt:lpstr>
      <vt:lpstr>Kettle的安装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Java的安装</vt:lpstr>
      <vt:lpstr>Kettle的下载安装与spoon启动</vt:lpstr>
      <vt:lpstr>Kettle的下载安装与spoon启动</vt:lpstr>
      <vt:lpstr>PowerPoint 演示文稿</vt:lpstr>
      <vt:lpstr>Kettle的使用简介</vt:lpstr>
      <vt:lpstr>转换的基本概念</vt:lpstr>
      <vt:lpstr>转换的基本概念</vt:lpstr>
      <vt:lpstr>转换的基本概念</vt:lpstr>
      <vt:lpstr>转换的基本概念</vt:lpstr>
      <vt:lpstr>转换的基本概念</vt:lpstr>
      <vt:lpstr>转换的基本概念</vt:lpstr>
      <vt:lpstr>转换的基本概念</vt:lpstr>
      <vt:lpstr>转换的基本概念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第一个转换案例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大数据采集与预处理-DEMO-V1-20180730</dc:title>
  <dc:creator>lyx</dc:creator>
  <cp:lastModifiedBy>林 高峰</cp:lastModifiedBy>
  <cp:revision>833</cp:revision>
  <dcterms:created xsi:type="dcterms:W3CDTF">2018-07-26T02:56:00Z</dcterms:created>
  <dcterms:modified xsi:type="dcterms:W3CDTF">2018-09-16T07:33:05Z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